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8.jp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303" r:id="rId5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1608" y="-12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27990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7F509-2303-4B03-8465-77D4FEE0D608}" type="datetimeFigureOut">
              <a:rPr lang="en-IN" smtClean="0"/>
              <a:t>23-03-2023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336675"/>
            <a:ext cx="25495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55650" y="5146675"/>
            <a:ext cx="6045200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27990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FF298D-15EE-4D65-A711-D25B4C94E3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34551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7738" y="685800"/>
            <a:ext cx="24225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25872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1_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001545" y="9694886"/>
            <a:ext cx="453440" cy="81829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464212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57200" y="9715503"/>
            <a:ext cx="6645592" cy="9143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2391124"/>
            <a:ext cx="3231515" cy="5073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599"/>
              </a:lnSpc>
              <a:spcBef>
                <a:spcPts val="100"/>
              </a:spcBef>
            </a:pP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NetSuite 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understands 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that 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the 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pace 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of 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change 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in 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business</a:t>
            </a:r>
            <a:r>
              <a:rPr sz="1200" spc="-16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is</a:t>
            </a:r>
            <a:r>
              <a:rPr sz="1200" spc="-16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unprecedented,</a:t>
            </a:r>
            <a:r>
              <a:rPr sz="1200" spc="-16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and</a:t>
            </a:r>
            <a:r>
              <a:rPr sz="1200" spc="-16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that</a:t>
            </a:r>
            <a:r>
              <a:rPr sz="1200" spc="-16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private</a:t>
            </a:r>
            <a:r>
              <a:rPr sz="1200" spc="-16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equity </a:t>
            </a:r>
            <a:r>
              <a:rPr sz="1200" spc="-40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f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140" dirty="0">
                <a:solidFill>
                  <a:srgbClr val="302C2A"/>
                </a:solidFill>
                <a:latin typeface="Verdana"/>
                <a:cs typeface="Verdana"/>
              </a:rPr>
              <a:t>m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16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4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d</a:t>
            </a:r>
            <a:r>
              <a:rPr sz="1200" spc="-16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45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h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16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p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or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f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l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50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16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c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140" dirty="0">
                <a:solidFill>
                  <a:srgbClr val="302C2A"/>
                </a:solidFill>
                <a:latin typeface="Verdana"/>
                <a:cs typeface="Verdana"/>
              </a:rPr>
              <a:t>m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p</a:t>
            </a:r>
            <a:r>
              <a:rPr sz="1200" spc="-14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16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40" dirty="0">
                <a:solidFill>
                  <a:srgbClr val="302C2A"/>
                </a:solidFill>
                <a:latin typeface="Verdana"/>
                <a:cs typeface="Verdana"/>
              </a:rPr>
              <a:t>m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u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16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op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35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160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e  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at 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the 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speed 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of 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modern 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business. 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This 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requires 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c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c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u</a:t>
            </a:r>
            <a:r>
              <a:rPr sz="1200" spc="-135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160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70" dirty="0">
                <a:solidFill>
                  <a:srgbClr val="302C2A"/>
                </a:solidFill>
                <a:latin typeface="Verdana"/>
                <a:cs typeface="Verdana"/>
              </a:rPr>
              <a:t>,</a:t>
            </a:r>
            <a:r>
              <a:rPr sz="1200" spc="-16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40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4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l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-</a:t>
            </a:r>
            <a:r>
              <a:rPr sz="1200" spc="-125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m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6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f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140" dirty="0">
                <a:solidFill>
                  <a:srgbClr val="302C2A"/>
                </a:solidFill>
                <a:latin typeface="Verdana"/>
                <a:cs typeface="Verdana"/>
              </a:rPr>
              <a:t>m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125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165" dirty="0">
                <a:solidFill>
                  <a:srgbClr val="302C2A"/>
                </a:solidFill>
                <a:latin typeface="Verdana"/>
                <a:cs typeface="Verdana"/>
              </a:rPr>
              <a:t> t</a:t>
            </a:r>
            <a:r>
              <a:rPr sz="1200" spc="-50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16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p</a:t>
            </a:r>
            <a:r>
              <a:rPr sz="1200" spc="-125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145" dirty="0">
                <a:solidFill>
                  <a:srgbClr val="302C2A"/>
                </a:solidFill>
                <a:latin typeface="Verdana"/>
                <a:cs typeface="Verdana"/>
              </a:rPr>
              <a:t>m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e  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decision-making</a:t>
            </a:r>
            <a:r>
              <a:rPr sz="1200" spc="-16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and</a:t>
            </a:r>
            <a:r>
              <a:rPr sz="1200" spc="-16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execute</a:t>
            </a:r>
            <a:r>
              <a:rPr sz="1200" spc="-16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on</a:t>
            </a:r>
            <a:r>
              <a:rPr sz="1200" spc="-16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bold</a:t>
            </a:r>
            <a:r>
              <a:rPr sz="1200" spc="-16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strategies.</a:t>
            </a:r>
            <a:endParaRPr sz="1200">
              <a:latin typeface="Verdana"/>
              <a:cs typeface="Verdana"/>
            </a:endParaRPr>
          </a:p>
          <a:p>
            <a:pPr marL="12700" marR="13970">
              <a:lnSpc>
                <a:spcPct val="114599"/>
              </a:lnSpc>
              <a:spcBef>
                <a:spcPts val="900"/>
              </a:spcBef>
            </a:pP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Through 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an 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integrated 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approach 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that 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starts 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with 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unmatched 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relationship 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management, 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NetSuite’s 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35" dirty="0">
                <a:solidFill>
                  <a:srgbClr val="302C2A"/>
                </a:solidFill>
                <a:latin typeface="Verdana"/>
                <a:cs typeface="Verdana"/>
              </a:rPr>
              <a:t>P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140" dirty="0">
                <a:solidFill>
                  <a:srgbClr val="302C2A"/>
                </a:solidFill>
                <a:latin typeface="Verdana"/>
                <a:cs typeface="Verdana"/>
              </a:rPr>
              <a:t>v</a:t>
            </a:r>
            <a:r>
              <a:rPr sz="1200" spc="-125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155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5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q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u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y</a:t>
            </a:r>
            <a:r>
              <a:rPr sz="1200" spc="-15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75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v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c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15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35" dirty="0">
                <a:solidFill>
                  <a:srgbClr val="302C2A"/>
                </a:solidFill>
                <a:latin typeface="Verdana"/>
                <a:cs typeface="Verdana"/>
              </a:rPr>
              <a:t>P</a:t>
            </a:r>
            <a:r>
              <a:rPr sz="1200" spc="-125" dirty="0">
                <a:solidFill>
                  <a:srgbClr val="302C2A"/>
                </a:solidFill>
                <a:latin typeface="Verdana"/>
                <a:cs typeface="Verdana"/>
              </a:rPr>
              <a:t>ra</a:t>
            </a:r>
            <a:r>
              <a:rPr sz="1200" spc="-55" dirty="0">
                <a:solidFill>
                  <a:srgbClr val="302C2A"/>
                </a:solidFill>
                <a:latin typeface="Verdana"/>
                <a:cs typeface="Verdana"/>
              </a:rPr>
              <a:t>c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c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5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b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l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15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f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125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135" dirty="0">
                <a:solidFill>
                  <a:srgbClr val="302C2A"/>
                </a:solidFill>
                <a:latin typeface="Verdana"/>
                <a:cs typeface="Verdana"/>
              </a:rPr>
              <a:t>m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15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60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35" dirty="0">
                <a:solidFill>
                  <a:srgbClr val="302C2A"/>
                </a:solidFill>
                <a:latin typeface="Verdana"/>
                <a:cs typeface="Verdana"/>
              </a:rPr>
              <a:t>o  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eliminate 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risk while 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delivering 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on 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time 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and 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within 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budget. 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Our cloud-based 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platform 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combines 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 Financial</a:t>
            </a:r>
            <a:r>
              <a:rPr sz="1200" spc="-15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Accounting/ERP,</a:t>
            </a:r>
            <a:r>
              <a:rPr sz="1200" spc="-15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Customer</a:t>
            </a:r>
            <a:r>
              <a:rPr sz="1200" spc="-14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Relationship </a:t>
            </a:r>
            <a:r>
              <a:rPr sz="1200" spc="-409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Management </a:t>
            </a:r>
            <a:r>
              <a:rPr sz="1200" spc="-140" dirty="0">
                <a:solidFill>
                  <a:srgbClr val="302C2A"/>
                </a:solidFill>
                <a:latin typeface="Verdana"/>
                <a:cs typeface="Verdana"/>
              </a:rPr>
              <a:t>(CRM), 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Professional 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Services 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u</a:t>
            </a:r>
            <a:r>
              <a:rPr sz="1200" spc="-160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m</a:t>
            </a:r>
            <a:r>
              <a:rPr sz="1200" spc="-125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15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220" dirty="0">
                <a:solidFill>
                  <a:srgbClr val="302C2A"/>
                </a:solidFill>
                <a:latin typeface="Verdana"/>
                <a:cs typeface="Verdana"/>
              </a:rPr>
              <a:t>(</a:t>
            </a:r>
            <a:r>
              <a:rPr sz="1200" spc="-15" dirty="0">
                <a:solidFill>
                  <a:srgbClr val="302C2A"/>
                </a:solidFill>
                <a:latin typeface="Verdana"/>
                <a:cs typeface="Verdana"/>
              </a:rPr>
              <a:t>P</a:t>
            </a:r>
            <a:r>
              <a:rPr sz="1200" spc="-175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195" dirty="0">
                <a:solidFill>
                  <a:srgbClr val="302C2A"/>
                </a:solidFill>
                <a:latin typeface="Verdana"/>
                <a:cs typeface="Verdana"/>
              </a:rPr>
              <a:t>)</a:t>
            </a:r>
            <a:r>
              <a:rPr sz="1200" spc="-15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d</a:t>
            </a:r>
            <a:r>
              <a:rPr sz="1200" spc="-15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C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m</a:t>
            </a:r>
            <a:r>
              <a:rPr sz="1200" spc="-125" dirty="0">
                <a:solidFill>
                  <a:srgbClr val="302C2A"/>
                </a:solidFill>
                <a:latin typeface="Verdana"/>
                <a:cs typeface="Verdana"/>
              </a:rPr>
              <a:t>m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35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c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5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160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50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15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15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g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l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65" dirty="0">
                <a:solidFill>
                  <a:srgbClr val="302C2A"/>
                </a:solidFill>
                <a:latin typeface="Verdana"/>
                <a:cs typeface="Verdana"/>
              </a:rPr>
              <a:t>,  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powerful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solution 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ideal 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for 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accelerating 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value 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c</a:t>
            </a:r>
            <a:r>
              <a:rPr sz="1200" spc="-135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25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170" dirty="0">
                <a:solidFill>
                  <a:srgbClr val="302C2A"/>
                </a:solidFill>
                <a:latin typeface="Verdana"/>
                <a:cs typeface="Verdana"/>
              </a:rPr>
              <a:t>.</a:t>
            </a:r>
            <a:r>
              <a:rPr sz="1200" spc="-15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40" dirty="0">
                <a:solidFill>
                  <a:srgbClr val="302C2A"/>
                </a:solidFill>
                <a:latin typeface="Verdana"/>
                <a:cs typeface="Verdana"/>
              </a:rPr>
              <a:t>W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140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h</a:t>
            </a:r>
            <a:r>
              <a:rPr sz="1200" spc="-15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55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190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u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155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70" dirty="0">
                <a:solidFill>
                  <a:srgbClr val="302C2A"/>
                </a:solidFill>
                <a:latin typeface="Verdana"/>
                <a:cs typeface="Verdana"/>
              </a:rPr>
              <a:t>,</a:t>
            </a:r>
            <a:r>
              <a:rPr sz="1200" spc="-15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40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125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d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135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l</a:t>
            </a:r>
            <a:r>
              <a:rPr sz="1200" spc="-15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b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125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15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135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e  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removed,</a:t>
            </a:r>
            <a:r>
              <a:rPr sz="1200" spc="-15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making</a:t>
            </a:r>
            <a:r>
              <a:rPr sz="1200" spc="-15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it</a:t>
            </a:r>
            <a:r>
              <a:rPr sz="1200" spc="-15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possible</a:t>
            </a:r>
            <a:r>
              <a:rPr sz="1200" spc="-15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for</a:t>
            </a:r>
            <a:r>
              <a:rPr sz="1200" spc="-15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businesses</a:t>
            </a:r>
            <a:r>
              <a:rPr sz="1200" spc="-15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to</a:t>
            </a:r>
            <a:r>
              <a:rPr sz="1200" spc="-15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see </a:t>
            </a:r>
            <a:r>
              <a:rPr sz="1200" spc="-409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55" dirty="0">
                <a:solidFill>
                  <a:srgbClr val="302C2A"/>
                </a:solidFill>
                <a:latin typeface="Verdana"/>
                <a:cs typeface="Verdana"/>
              </a:rPr>
              <a:t>v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ry</a:t>
            </a:r>
            <a:r>
              <a:rPr sz="1200" spc="-140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hi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g</a:t>
            </a:r>
            <a:r>
              <a:rPr sz="1200" spc="-170" dirty="0">
                <a:solidFill>
                  <a:srgbClr val="302C2A"/>
                </a:solidFill>
                <a:latin typeface="Verdana"/>
                <a:cs typeface="Verdana"/>
              </a:rPr>
              <a:t>,</a:t>
            </a:r>
            <a:r>
              <a:rPr sz="1200" spc="-15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d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c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155" dirty="0">
                <a:solidFill>
                  <a:srgbClr val="302C2A"/>
                </a:solidFill>
                <a:latin typeface="Verdana"/>
                <a:cs typeface="Verdana"/>
              </a:rPr>
              <a:t>v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15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y</a:t>
            </a:r>
            <a:r>
              <a:rPr sz="1200" spc="-140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hi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g</a:t>
            </a:r>
            <a:r>
              <a:rPr sz="1200" spc="-15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d</a:t>
            </a:r>
            <a:r>
              <a:rPr sz="1200" spc="-15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g</a:t>
            </a:r>
            <a:r>
              <a:rPr sz="1200" spc="-50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15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y</a:t>
            </a:r>
            <a:r>
              <a:rPr sz="1200" spc="-150" dirty="0">
                <a:solidFill>
                  <a:srgbClr val="302C2A"/>
                </a:solidFill>
                <a:latin typeface="Verdana"/>
                <a:cs typeface="Verdana"/>
              </a:rPr>
              <a:t>w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h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35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70" dirty="0">
                <a:solidFill>
                  <a:srgbClr val="302C2A"/>
                </a:solidFill>
                <a:latin typeface="Verdana"/>
                <a:cs typeface="Verdana"/>
              </a:rPr>
              <a:t>.</a:t>
            </a:r>
            <a:endParaRPr sz="1200">
              <a:latin typeface="Verdana"/>
              <a:cs typeface="Verdana"/>
            </a:endParaRPr>
          </a:p>
          <a:p>
            <a:pPr marL="12700" marR="162560">
              <a:lnSpc>
                <a:spcPct val="114599"/>
              </a:lnSpc>
              <a:spcBef>
                <a:spcPts val="900"/>
              </a:spcBef>
            </a:pP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There 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are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thousands </a:t>
            </a:r>
            <a:r>
              <a:rPr sz="1200" spc="-55" dirty="0">
                <a:solidFill>
                  <a:srgbClr val="302C2A"/>
                </a:solidFill>
                <a:latin typeface="Verdana"/>
                <a:cs typeface="Verdana"/>
              </a:rPr>
              <a:t>of 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private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equity 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backed 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c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m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p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es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t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h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h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140" dirty="0">
                <a:solidFill>
                  <a:srgbClr val="302C2A"/>
                </a:solidFill>
                <a:latin typeface="Verdana"/>
                <a:cs typeface="Verdana"/>
              </a:rPr>
              <a:t>v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c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h</a:t>
            </a:r>
            <a:r>
              <a:rPr sz="1200" spc="-55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45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175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u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140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70" dirty="0">
                <a:solidFill>
                  <a:srgbClr val="302C2A"/>
                </a:solidFill>
                <a:latin typeface="Verdana"/>
                <a:cs typeface="Verdana"/>
              </a:rPr>
              <a:t>.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240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f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40" dirty="0">
                <a:solidFill>
                  <a:srgbClr val="302C2A"/>
                </a:solidFill>
                <a:latin typeface="Verdana"/>
                <a:cs typeface="Verdana"/>
              </a:rPr>
              <a:t>c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165" dirty="0">
                <a:solidFill>
                  <a:srgbClr val="302C2A"/>
                </a:solidFill>
                <a:latin typeface="Verdana"/>
                <a:cs typeface="Verdana"/>
              </a:rPr>
              <a:t>,  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h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45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175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u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140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25" dirty="0">
                <a:solidFill>
                  <a:srgbClr val="302C2A"/>
                </a:solidFill>
                <a:latin typeface="Verdana"/>
                <a:cs typeface="Verdana"/>
              </a:rPr>
              <a:t>P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v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140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q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u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y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60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v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c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es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25" dirty="0">
                <a:solidFill>
                  <a:srgbClr val="302C2A"/>
                </a:solidFill>
                <a:latin typeface="Verdana"/>
                <a:cs typeface="Verdana"/>
              </a:rPr>
              <a:t>P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ra</a:t>
            </a:r>
            <a:r>
              <a:rPr sz="1200" spc="-40" dirty="0">
                <a:solidFill>
                  <a:srgbClr val="302C2A"/>
                </a:solidFill>
                <a:latin typeface="Verdana"/>
                <a:cs typeface="Verdana"/>
              </a:rPr>
              <a:t>c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c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e  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has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experience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spanning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all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types</a:t>
            </a:r>
            <a:r>
              <a:rPr sz="1200" spc="-12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50" dirty="0">
                <a:solidFill>
                  <a:srgbClr val="302C2A"/>
                </a:solidFill>
                <a:latin typeface="Verdana"/>
                <a:cs typeface="Verdana"/>
              </a:rPr>
              <a:t>of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business, </a:t>
            </a:r>
            <a:r>
              <a:rPr sz="1200" spc="-409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c</a:t>
            </a:r>
            <a:r>
              <a:rPr sz="1200" spc="-125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55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ss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40" dirty="0">
                <a:solidFill>
                  <a:srgbClr val="302C2A"/>
                </a:solidFill>
                <a:latin typeface="Verdana"/>
                <a:cs typeface="Verdana"/>
              </a:rPr>
              <a:t>v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y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m</a:t>
            </a:r>
            <a:r>
              <a:rPr sz="1200" spc="-125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155" dirty="0">
                <a:solidFill>
                  <a:srgbClr val="302C2A"/>
                </a:solidFill>
                <a:latin typeface="Verdana"/>
                <a:cs typeface="Verdana"/>
              </a:rPr>
              <a:t>j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d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u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175" dirty="0">
                <a:solidFill>
                  <a:srgbClr val="302C2A"/>
                </a:solidFill>
                <a:latin typeface="Verdana"/>
                <a:cs typeface="Verdana"/>
              </a:rPr>
              <a:t>y</a:t>
            </a:r>
            <a:r>
              <a:rPr sz="1200" spc="-170" dirty="0">
                <a:solidFill>
                  <a:srgbClr val="302C2A"/>
                </a:solidFill>
                <a:latin typeface="Verdana"/>
                <a:cs typeface="Verdana"/>
              </a:rPr>
              <a:t>.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81599" y="4473924"/>
            <a:ext cx="3099435" cy="3168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599"/>
              </a:lnSpc>
              <a:spcBef>
                <a:spcPts val="100"/>
              </a:spcBef>
            </a:pP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u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xp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c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h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w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t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h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p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v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140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q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u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y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fi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m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s  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and 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their 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portfolio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companies 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have a 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unique 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D</a:t>
            </a:r>
            <a:r>
              <a:rPr sz="1200" spc="-35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3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40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m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40" dirty="0">
                <a:solidFill>
                  <a:srgbClr val="302C2A"/>
                </a:solidFill>
                <a:latin typeface="Verdana"/>
                <a:cs typeface="Verdana"/>
              </a:rPr>
              <a:t>f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d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40" dirty="0">
                <a:solidFill>
                  <a:srgbClr val="302C2A"/>
                </a:solidFill>
                <a:latin typeface="Verdana"/>
                <a:cs typeface="Verdana"/>
              </a:rPr>
              <a:t>v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l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p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m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d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140" dirty="0">
                <a:solidFill>
                  <a:srgbClr val="302C2A"/>
                </a:solidFill>
                <a:latin typeface="Verdana"/>
                <a:cs typeface="Verdana"/>
              </a:rPr>
              <a:t>v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m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t  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h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ese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25" dirty="0">
                <a:solidFill>
                  <a:srgbClr val="302C2A"/>
                </a:solidFill>
                <a:latin typeface="Verdana"/>
                <a:cs typeface="Verdana"/>
              </a:rPr>
              <a:t>—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c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q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u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170" dirty="0">
                <a:solidFill>
                  <a:srgbClr val="302C2A"/>
                </a:solidFill>
                <a:latin typeface="Verdana"/>
                <a:cs typeface="Verdana"/>
              </a:rPr>
              <a:t>,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c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140" dirty="0">
                <a:solidFill>
                  <a:srgbClr val="302C2A"/>
                </a:solidFill>
                <a:latin typeface="Verdana"/>
                <a:cs typeface="Verdana"/>
              </a:rPr>
              <a:t>v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u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170" dirty="0">
                <a:solidFill>
                  <a:srgbClr val="302C2A"/>
                </a:solidFill>
                <a:latin typeface="Verdana"/>
                <a:cs typeface="Verdana"/>
              </a:rPr>
              <a:t>,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d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140" dirty="0">
                <a:solidFill>
                  <a:srgbClr val="302C2A"/>
                </a:solidFill>
                <a:latin typeface="Verdana"/>
                <a:cs typeface="Verdana"/>
              </a:rPr>
              <a:t>v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u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s  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d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m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70" dirty="0">
                <a:solidFill>
                  <a:srgbClr val="302C2A"/>
                </a:solidFill>
                <a:latin typeface="Verdana"/>
                <a:cs typeface="Verdana"/>
              </a:rPr>
              <a:t>.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p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g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u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nd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er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cc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l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140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40" dirty="0">
                <a:solidFill>
                  <a:srgbClr val="302C2A"/>
                </a:solidFill>
                <a:latin typeface="Verdana"/>
                <a:cs typeface="Verdana"/>
              </a:rPr>
              <a:t>d  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m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l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es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d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g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g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es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140" dirty="0">
                <a:solidFill>
                  <a:srgbClr val="302C2A"/>
                </a:solidFill>
                <a:latin typeface="Verdana"/>
                <a:cs typeface="Verdana"/>
              </a:rPr>
              <a:t>v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b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u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d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g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t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h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m  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h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er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t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h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55" dirty="0">
                <a:solidFill>
                  <a:srgbClr val="302C2A"/>
                </a:solidFill>
                <a:latin typeface="Verdana"/>
                <a:cs typeface="Verdana"/>
              </a:rPr>
              <a:t>x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c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p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170" dirty="0">
                <a:solidFill>
                  <a:srgbClr val="302C2A"/>
                </a:solidFill>
                <a:latin typeface="Verdana"/>
                <a:cs typeface="Verdana"/>
              </a:rPr>
              <a:t>.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70" dirty="0">
                <a:solidFill>
                  <a:srgbClr val="302C2A"/>
                </a:solidFill>
                <a:latin typeface="Verdana"/>
                <a:cs typeface="Verdana"/>
              </a:rPr>
              <a:t>W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u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p</a:t>
            </a:r>
            <a:r>
              <a:rPr sz="1200" spc="-55" dirty="0">
                <a:solidFill>
                  <a:srgbClr val="302C2A"/>
                </a:solidFill>
                <a:latin typeface="Verdana"/>
                <a:cs typeface="Verdana"/>
              </a:rPr>
              <a:t>p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t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hi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w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h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40" dirty="0">
                <a:solidFill>
                  <a:srgbClr val="302C2A"/>
                </a:solidFill>
                <a:latin typeface="Verdana"/>
                <a:cs typeface="Verdana"/>
              </a:rPr>
              <a:t>n 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xp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c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d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40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m</a:t>
            </a:r>
            <a:r>
              <a:rPr sz="1200" spc="-170" dirty="0">
                <a:solidFill>
                  <a:srgbClr val="302C2A"/>
                </a:solidFill>
                <a:latin typeface="Verdana"/>
                <a:cs typeface="Verdana"/>
              </a:rPr>
              <a:t>,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d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p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m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v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g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f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40" dirty="0">
                <a:solidFill>
                  <a:srgbClr val="302C2A"/>
                </a:solidFill>
                <a:latin typeface="Verdana"/>
                <a:cs typeface="Verdana"/>
              </a:rPr>
              <a:t>d 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am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les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l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y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v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ig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g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t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40" dirty="0">
                <a:solidFill>
                  <a:srgbClr val="302C2A"/>
                </a:solidFill>
                <a:latin typeface="Verdana"/>
                <a:cs typeface="Verdana"/>
              </a:rPr>
              <a:t>c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50" dirty="0">
                <a:solidFill>
                  <a:srgbClr val="302C2A"/>
                </a:solidFill>
                <a:latin typeface="Verdana"/>
                <a:cs typeface="Verdana"/>
              </a:rPr>
              <a:t>-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140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40" dirty="0">
                <a:solidFill>
                  <a:srgbClr val="302C2A"/>
                </a:solidFill>
                <a:latin typeface="Verdana"/>
                <a:cs typeface="Verdana"/>
              </a:rPr>
              <a:t>d  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environments. 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We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also 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appreciate 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that 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private 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q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u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y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140" dirty="0">
                <a:solidFill>
                  <a:srgbClr val="302C2A"/>
                </a:solidFill>
                <a:latin typeface="Verdana"/>
                <a:cs typeface="Verdana"/>
              </a:rPr>
              <a:t>w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d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c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m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p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es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ar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p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40" dirty="0">
                <a:solidFill>
                  <a:srgbClr val="302C2A"/>
                </a:solidFill>
                <a:latin typeface="Verdana"/>
                <a:cs typeface="Verdana"/>
              </a:rPr>
              <a:t>f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l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125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g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r  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relationship. 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We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account 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for 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this through 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our 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u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p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ll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le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d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l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hi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p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ma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g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m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40" dirty="0">
                <a:solidFill>
                  <a:srgbClr val="302C2A"/>
                </a:solidFill>
                <a:latin typeface="Verdana"/>
                <a:cs typeface="Verdana"/>
              </a:rPr>
              <a:t>d  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service,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both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within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the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portfolio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company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and </a:t>
            </a:r>
            <a:r>
              <a:rPr sz="1200" spc="-409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p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v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140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q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u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y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fi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rm</a:t>
            </a:r>
            <a:r>
              <a:rPr sz="1200" spc="-170" dirty="0">
                <a:solidFill>
                  <a:srgbClr val="302C2A"/>
                </a:solidFill>
                <a:latin typeface="Verdana"/>
                <a:cs typeface="Verdana"/>
              </a:rPr>
              <a:t>.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94302" y="2545931"/>
            <a:ext cx="3208655" cy="1745614"/>
          </a:xfrm>
          <a:prstGeom prst="rect">
            <a:avLst/>
          </a:prstGeom>
          <a:solidFill>
            <a:srgbClr val="302C2A"/>
          </a:solidFill>
        </p:spPr>
        <p:txBody>
          <a:bodyPr vert="horz" wrap="square" lIns="0" tIns="57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1250">
              <a:latin typeface="Times New Roman"/>
              <a:cs typeface="Times New Roman"/>
            </a:endParaRPr>
          </a:p>
          <a:p>
            <a:pPr marL="182245">
              <a:lnSpc>
                <a:spcPct val="100000"/>
              </a:lnSpc>
            </a:pPr>
            <a:r>
              <a:rPr sz="1300" spc="-15" dirty="0">
                <a:solidFill>
                  <a:srgbClr val="ED634F"/>
                </a:solidFill>
                <a:latin typeface="Georgia"/>
                <a:cs typeface="Georgia"/>
              </a:rPr>
              <a:t>NetSuite</a:t>
            </a:r>
            <a:r>
              <a:rPr sz="1300" spc="-20" dirty="0">
                <a:solidFill>
                  <a:srgbClr val="ED634F"/>
                </a:solidFill>
                <a:latin typeface="Georgia"/>
                <a:cs typeface="Georgia"/>
              </a:rPr>
              <a:t> </a:t>
            </a:r>
            <a:r>
              <a:rPr sz="1300" spc="-15" dirty="0">
                <a:solidFill>
                  <a:srgbClr val="ED634F"/>
                </a:solidFill>
                <a:latin typeface="Georgia"/>
                <a:cs typeface="Georgia"/>
              </a:rPr>
              <a:t>at </a:t>
            </a:r>
            <a:r>
              <a:rPr sz="1300" dirty="0">
                <a:solidFill>
                  <a:srgbClr val="ED634F"/>
                </a:solidFill>
                <a:latin typeface="Georgia"/>
                <a:cs typeface="Georgia"/>
              </a:rPr>
              <a:t>a</a:t>
            </a:r>
            <a:r>
              <a:rPr sz="1300" spc="-15" dirty="0">
                <a:solidFill>
                  <a:srgbClr val="ED634F"/>
                </a:solidFill>
                <a:latin typeface="Georgia"/>
                <a:cs typeface="Georgia"/>
              </a:rPr>
              <a:t> </a:t>
            </a:r>
            <a:r>
              <a:rPr sz="1300" spc="-10" dirty="0">
                <a:solidFill>
                  <a:srgbClr val="ED634F"/>
                </a:solidFill>
                <a:latin typeface="Georgia"/>
                <a:cs typeface="Georgia"/>
              </a:rPr>
              <a:t>Glance</a:t>
            </a:r>
            <a:endParaRPr sz="1300">
              <a:latin typeface="Georgia"/>
              <a:cs typeface="Georgia"/>
            </a:endParaRPr>
          </a:p>
          <a:p>
            <a:pPr marL="297180" indent="-114935">
              <a:lnSpc>
                <a:spcPct val="100000"/>
              </a:lnSpc>
              <a:spcBef>
                <a:spcPts val="375"/>
              </a:spcBef>
              <a:buClr>
                <a:srgbClr val="ED634F"/>
              </a:buClr>
              <a:buChar char="•"/>
              <a:tabLst>
                <a:tab pos="297180" algn="l"/>
              </a:tabLst>
            </a:pPr>
            <a:r>
              <a:rPr sz="1100" spc="-155" dirty="0">
                <a:solidFill>
                  <a:srgbClr val="FFFFFF"/>
                </a:solidFill>
                <a:latin typeface="Verdana"/>
                <a:cs typeface="Verdana"/>
              </a:rPr>
              <a:t>W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100" spc="-9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100" spc="-70" dirty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100" spc="-95" dirty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100" spc="-65" dirty="0">
                <a:solidFill>
                  <a:srgbClr val="FFFFFF"/>
                </a:solidFill>
                <a:latin typeface="Verdana"/>
                <a:cs typeface="Verdana"/>
              </a:rPr>
              <a:t>’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30" dirty="0">
                <a:solidFill>
                  <a:srgbClr val="FFFFFF"/>
                </a:solidFill>
                <a:latin typeface="Verdana"/>
                <a:cs typeface="Verdana"/>
              </a:rPr>
              <a:t>#</a:t>
            </a:r>
            <a:r>
              <a:rPr sz="1100" spc="-325" dirty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05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lo</a:t>
            </a:r>
            <a:r>
              <a:rPr sz="1100" spc="-70" dirty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100" spc="-55" dirty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70" dirty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100" spc="-85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100" spc="-70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es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40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100" spc="-55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100" spc="-130" dirty="0">
                <a:solidFill>
                  <a:srgbClr val="FFFFFF"/>
                </a:solidFill>
                <a:latin typeface="Verdana"/>
                <a:cs typeface="Verdana"/>
              </a:rPr>
              <a:t>w</a:t>
            </a:r>
            <a:r>
              <a:rPr sz="1100" spc="-105" dirty="0">
                <a:solidFill>
                  <a:srgbClr val="FFFFFF"/>
                </a:solidFill>
                <a:latin typeface="Verdana"/>
                <a:cs typeface="Verdana"/>
              </a:rPr>
              <a:t>ar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5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100" spc="-55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100" spc="-125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endParaRPr sz="1100">
              <a:latin typeface="Verdana"/>
              <a:cs typeface="Verdana"/>
            </a:endParaRPr>
          </a:p>
          <a:p>
            <a:pPr marL="296545" marR="261620" indent="-114300">
              <a:lnSpc>
                <a:spcPct val="109800"/>
              </a:lnSpc>
              <a:spcBef>
                <a:spcPts val="545"/>
              </a:spcBef>
              <a:buClr>
                <a:srgbClr val="ED634F"/>
              </a:buClr>
              <a:buChar char="•"/>
              <a:tabLst>
                <a:tab pos="297180" algn="l"/>
              </a:tabLst>
            </a:pPr>
            <a:r>
              <a:rPr sz="1100" spc="-10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100" spc="-55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85" dirty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1100" spc="-105" dirty="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00" dirty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100" spc="-10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100" spc="-65" dirty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sz="1100" spc="-105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100" spc="-55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2</a:t>
            </a:r>
            <a:r>
              <a:rPr sz="1100" spc="-320" dirty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r>
              <a:rPr sz="1100" spc="-170" dirty="0">
                <a:solidFill>
                  <a:srgbClr val="FFFFFF"/>
                </a:solidFill>
                <a:latin typeface="Verdana"/>
                <a:cs typeface="Verdana"/>
              </a:rPr>
              <a:t>,</a:t>
            </a:r>
            <a:r>
              <a:rPr sz="1100" spc="-10" dirty="0">
                <a:solidFill>
                  <a:srgbClr val="FFFFFF"/>
                </a:solidFill>
                <a:latin typeface="Verdana"/>
                <a:cs typeface="Verdana"/>
              </a:rPr>
              <a:t>00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70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100" spc="-70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100" spc="-130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100" spc="-105" dirty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1100" spc="-70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rs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ac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100" spc="-45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s  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1100" spc="-9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r>
              <a:rPr sz="1100" spc="-135" dirty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70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100" spc="-65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100" spc="-70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100" spc="-65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05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100" spc="-55" dirty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100" spc="-8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100" spc="-8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nd</a:t>
            </a:r>
            <a:r>
              <a:rPr sz="1100" spc="-8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100" spc="-65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100" spc="-105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25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100" spc="-8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100" spc="-9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100" spc="-70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100" spc="-55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100" spc="-130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100" spc="-70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100" spc="-65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endParaRPr sz="1100">
              <a:latin typeface="Verdana"/>
              <a:cs typeface="Verdana"/>
            </a:endParaRPr>
          </a:p>
          <a:p>
            <a:pPr marL="297180" indent="-114935">
              <a:lnSpc>
                <a:spcPct val="100000"/>
              </a:lnSpc>
              <a:spcBef>
                <a:spcPts val="670"/>
              </a:spcBef>
              <a:buClr>
                <a:srgbClr val="ED634F"/>
              </a:buClr>
              <a:buChar char="•"/>
              <a:tabLst>
                <a:tab pos="297180" algn="l"/>
              </a:tabLst>
            </a:pP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100" spc="-65" dirty="0">
                <a:solidFill>
                  <a:srgbClr val="FFFFFF"/>
                </a:solidFill>
                <a:latin typeface="Verdana"/>
                <a:cs typeface="Verdana"/>
              </a:rPr>
              <a:t>icl</a:t>
            </a:r>
            <a:r>
              <a:rPr sz="1100" spc="-105" dirty="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100" spc="-100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100" spc="-55" dirty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85" dirty="0">
                <a:solidFill>
                  <a:srgbClr val="FFFFFF"/>
                </a:solidFill>
                <a:latin typeface="Verdana"/>
                <a:cs typeface="Verdana"/>
              </a:rPr>
              <a:t>(</a:t>
            </a:r>
            <a:r>
              <a:rPr sz="1100" spc="-25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100" spc="-10" dirty="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r>
              <a:rPr sz="1100" spc="-160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100" spc="-254" dirty="0">
                <a:solidFill>
                  <a:srgbClr val="FFFFFF"/>
                </a:solidFill>
                <a:latin typeface="Verdana"/>
                <a:cs typeface="Verdana"/>
              </a:rPr>
              <a:t>: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5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100" spc="-9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100" spc="-85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100" spc="-35" dirty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100" spc="-175" dirty="0">
                <a:solidFill>
                  <a:srgbClr val="FFFFFF"/>
                </a:solidFill>
                <a:latin typeface="Verdana"/>
                <a:cs typeface="Verdana"/>
              </a:rPr>
              <a:t>)</a:t>
            </a:r>
            <a:endParaRPr sz="1100">
              <a:latin typeface="Verdana"/>
              <a:cs typeface="Verdana"/>
            </a:endParaRPr>
          </a:p>
          <a:p>
            <a:pPr marL="297180" indent="-114935">
              <a:lnSpc>
                <a:spcPct val="100000"/>
              </a:lnSpc>
              <a:spcBef>
                <a:spcPts val="670"/>
              </a:spcBef>
              <a:buClr>
                <a:srgbClr val="ED634F"/>
              </a:buClr>
              <a:buChar char="•"/>
              <a:tabLst>
                <a:tab pos="297180" algn="l"/>
              </a:tabLst>
            </a:pPr>
            <a:r>
              <a:rPr sz="1100" spc="-35" dirty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nd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100" spc="-55" dirty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70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100" spc="-55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340" dirty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9</a:t>
            </a:r>
            <a:r>
              <a:rPr sz="1100" spc="-65" dirty="0">
                <a:solidFill>
                  <a:srgbClr val="FFFFFF"/>
                </a:solidFill>
                <a:latin typeface="Verdana"/>
                <a:cs typeface="Verdana"/>
              </a:rPr>
              <a:t>9</a:t>
            </a:r>
            <a:r>
              <a:rPr sz="1100" spc="-70" dirty="0">
                <a:solidFill>
                  <a:srgbClr val="FFFFFF"/>
                </a:solidFill>
                <a:latin typeface="Verdana"/>
                <a:cs typeface="Verdana"/>
              </a:rPr>
              <a:t>8</a:t>
            </a:r>
            <a:endParaRPr sz="1100">
              <a:latin typeface="Verdana"/>
              <a:cs typeface="Verdan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94302" y="2468443"/>
            <a:ext cx="3208629" cy="85501"/>
          </a:xfrm>
          <a:prstGeom prst="rect">
            <a:avLst/>
          </a:prstGeom>
        </p:spPr>
      </p:pic>
      <p:grpSp>
        <p:nvGrpSpPr>
          <p:cNvPr id="6" name="object 6"/>
          <p:cNvGrpSpPr/>
          <p:nvPr/>
        </p:nvGrpSpPr>
        <p:grpSpPr>
          <a:xfrm>
            <a:off x="458001" y="450726"/>
            <a:ext cx="551180" cy="551180"/>
            <a:chOff x="458001" y="450726"/>
            <a:chExt cx="551180" cy="551180"/>
          </a:xfrm>
        </p:grpSpPr>
        <p:sp>
          <p:nvSpPr>
            <p:cNvPr id="7" name="object 7"/>
            <p:cNvSpPr/>
            <p:nvPr/>
          </p:nvSpPr>
          <p:spPr>
            <a:xfrm>
              <a:off x="458001" y="450726"/>
              <a:ext cx="551180" cy="551180"/>
            </a:xfrm>
            <a:custGeom>
              <a:avLst/>
              <a:gdLst/>
              <a:ahLst/>
              <a:cxnLst/>
              <a:rect l="l" t="t" r="r" b="b"/>
              <a:pathLst>
                <a:path w="551180" h="551180">
                  <a:moveTo>
                    <a:pt x="275590" y="0"/>
                  </a:moveTo>
                  <a:lnTo>
                    <a:pt x="226054" y="4439"/>
                  </a:lnTo>
                  <a:lnTo>
                    <a:pt x="179430" y="17240"/>
                  </a:lnTo>
                  <a:lnTo>
                    <a:pt x="136497" y="37624"/>
                  </a:lnTo>
                  <a:lnTo>
                    <a:pt x="98033" y="64813"/>
                  </a:lnTo>
                  <a:lnTo>
                    <a:pt x="64817" y="98028"/>
                  </a:lnTo>
                  <a:lnTo>
                    <a:pt x="37627" y="136492"/>
                  </a:lnTo>
                  <a:lnTo>
                    <a:pt x="17242" y="179425"/>
                  </a:lnTo>
                  <a:lnTo>
                    <a:pt x="4440" y="226050"/>
                  </a:lnTo>
                  <a:lnTo>
                    <a:pt x="0" y="275590"/>
                  </a:lnTo>
                  <a:lnTo>
                    <a:pt x="4440" y="325125"/>
                  </a:lnTo>
                  <a:lnTo>
                    <a:pt x="17242" y="371749"/>
                  </a:lnTo>
                  <a:lnTo>
                    <a:pt x="37627" y="414682"/>
                  </a:lnTo>
                  <a:lnTo>
                    <a:pt x="64817" y="453146"/>
                  </a:lnTo>
                  <a:lnTo>
                    <a:pt x="98033" y="486362"/>
                  </a:lnTo>
                  <a:lnTo>
                    <a:pt x="136497" y="513552"/>
                  </a:lnTo>
                  <a:lnTo>
                    <a:pt x="179430" y="533937"/>
                  </a:lnTo>
                  <a:lnTo>
                    <a:pt x="226054" y="546739"/>
                  </a:lnTo>
                  <a:lnTo>
                    <a:pt x="275590" y="551180"/>
                  </a:lnTo>
                  <a:lnTo>
                    <a:pt x="325129" y="546739"/>
                  </a:lnTo>
                  <a:lnTo>
                    <a:pt x="371754" y="533937"/>
                  </a:lnTo>
                  <a:lnTo>
                    <a:pt x="414687" y="513552"/>
                  </a:lnTo>
                  <a:lnTo>
                    <a:pt x="453151" y="486362"/>
                  </a:lnTo>
                  <a:lnTo>
                    <a:pt x="486366" y="453146"/>
                  </a:lnTo>
                  <a:lnTo>
                    <a:pt x="513555" y="414682"/>
                  </a:lnTo>
                  <a:lnTo>
                    <a:pt x="533939" y="371749"/>
                  </a:lnTo>
                  <a:lnTo>
                    <a:pt x="546740" y="325125"/>
                  </a:lnTo>
                  <a:lnTo>
                    <a:pt x="551180" y="275590"/>
                  </a:lnTo>
                  <a:lnTo>
                    <a:pt x="546740" y="226050"/>
                  </a:lnTo>
                  <a:lnTo>
                    <a:pt x="533939" y="179425"/>
                  </a:lnTo>
                  <a:lnTo>
                    <a:pt x="513555" y="136492"/>
                  </a:lnTo>
                  <a:lnTo>
                    <a:pt x="486366" y="98028"/>
                  </a:lnTo>
                  <a:lnTo>
                    <a:pt x="453151" y="64813"/>
                  </a:lnTo>
                  <a:lnTo>
                    <a:pt x="414687" y="37624"/>
                  </a:lnTo>
                  <a:lnTo>
                    <a:pt x="371754" y="17240"/>
                  </a:lnTo>
                  <a:lnTo>
                    <a:pt x="325129" y="4439"/>
                  </a:lnTo>
                  <a:lnTo>
                    <a:pt x="275590" y="0"/>
                  </a:lnTo>
                  <a:close/>
                </a:path>
              </a:pathLst>
            </a:custGeom>
            <a:solidFill>
              <a:srgbClr val="EDA2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02108" y="555869"/>
              <a:ext cx="263525" cy="340995"/>
            </a:xfrm>
            <a:custGeom>
              <a:avLst/>
              <a:gdLst/>
              <a:ahLst/>
              <a:cxnLst/>
              <a:rect l="l" t="t" r="r" b="b"/>
              <a:pathLst>
                <a:path w="263525" h="340994">
                  <a:moveTo>
                    <a:pt x="66738" y="63055"/>
                  </a:moveTo>
                  <a:lnTo>
                    <a:pt x="23977" y="63055"/>
                  </a:lnTo>
                  <a:lnTo>
                    <a:pt x="0" y="87033"/>
                  </a:lnTo>
                  <a:lnTo>
                    <a:pt x="0" y="316928"/>
                  </a:lnTo>
                  <a:lnTo>
                    <a:pt x="1883" y="326255"/>
                  </a:lnTo>
                  <a:lnTo>
                    <a:pt x="7021" y="333873"/>
                  </a:lnTo>
                  <a:lnTo>
                    <a:pt x="14642" y="339009"/>
                  </a:lnTo>
                  <a:lnTo>
                    <a:pt x="23977" y="340893"/>
                  </a:lnTo>
                  <a:lnTo>
                    <a:pt x="238696" y="340893"/>
                  </a:lnTo>
                  <a:lnTo>
                    <a:pt x="262966" y="24003"/>
                  </a:lnTo>
                  <a:lnTo>
                    <a:pt x="261089" y="14658"/>
                  </a:lnTo>
                  <a:lnTo>
                    <a:pt x="255954" y="7029"/>
                  </a:lnTo>
                  <a:lnTo>
                    <a:pt x="248330" y="1885"/>
                  </a:lnTo>
                  <a:lnTo>
                    <a:pt x="238988" y="0"/>
                  </a:lnTo>
                  <a:lnTo>
                    <a:pt x="90716" y="0"/>
                  </a:lnTo>
                  <a:lnTo>
                    <a:pt x="66738" y="63055"/>
                  </a:lnTo>
                  <a:close/>
                </a:path>
              </a:pathLst>
            </a:custGeom>
            <a:ln w="14604">
              <a:solidFill>
                <a:srgbClr val="231E2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11717" y="564162"/>
              <a:ext cx="208279" cy="199390"/>
            </a:xfrm>
            <a:custGeom>
              <a:avLst/>
              <a:gdLst/>
              <a:ahLst/>
              <a:cxnLst/>
              <a:rect l="l" t="t" r="r" b="b"/>
              <a:pathLst>
                <a:path w="208280" h="199390">
                  <a:moveTo>
                    <a:pt x="62941" y="0"/>
                  </a:moveTo>
                  <a:lnTo>
                    <a:pt x="0" y="59258"/>
                  </a:lnTo>
                </a:path>
                <a:path w="208280" h="199390">
                  <a:moveTo>
                    <a:pt x="207949" y="199351"/>
                  </a:moveTo>
                  <a:lnTo>
                    <a:pt x="38633" y="199351"/>
                  </a:lnTo>
                </a:path>
              </a:pathLst>
            </a:custGeom>
            <a:ln w="14604">
              <a:solidFill>
                <a:srgbClr val="231E2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0350" y="592114"/>
              <a:ext cx="183936" cy="140220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647211" y="799808"/>
              <a:ext cx="171450" cy="46355"/>
            </a:xfrm>
            <a:custGeom>
              <a:avLst/>
              <a:gdLst/>
              <a:ahLst/>
              <a:cxnLst/>
              <a:rect l="l" t="t" r="r" b="b"/>
              <a:pathLst>
                <a:path w="171450" h="46355">
                  <a:moveTo>
                    <a:pt x="121907" y="0"/>
                  </a:moveTo>
                  <a:lnTo>
                    <a:pt x="158749" y="0"/>
                  </a:lnTo>
                  <a:lnTo>
                    <a:pt x="165671" y="0"/>
                  </a:lnTo>
                  <a:lnTo>
                    <a:pt x="171272" y="5600"/>
                  </a:lnTo>
                  <a:lnTo>
                    <a:pt x="171272" y="12522"/>
                  </a:lnTo>
                  <a:lnTo>
                    <a:pt x="171272" y="33807"/>
                  </a:lnTo>
                  <a:lnTo>
                    <a:pt x="171272" y="40728"/>
                  </a:lnTo>
                  <a:lnTo>
                    <a:pt x="165671" y="46329"/>
                  </a:lnTo>
                  <a:lnTo>
                    <a:pt x="158749" y="46329"/>
                  </a:lnTo>
                  <a:lnTo>
                    <a:pt x="121907" y="46329"/>
                  </a:lnTo>
                  <a:lnTo>
                    <a:pt x="114985" y="46329"/>
                  </a:lnTo>
                  <a:lnTo>
                    <a:pt x="109385" y="40728"/>
                  </a:lnTo>
                  <a:lnTo>
                    <a:pt x="109385" y="33807"/>
                  </a:lnTo>
                  <a:lnTo>
                    <a:pt x="109385" y="12522"/>
                  </a:lnTo>
                  <a:lnTo>
                    <a:pt x="109385" y="5600"/>
                  </a:lnTo>
                  <a:lnTo>
                    <a:pt x="114985" y="0"/>
                  </a:lnTo>
                  <a:lnTo>
                    <a:pt x="121907" y="0"/>
                  </a:lnTo>
                </a:path>
                <a:path w="171450" h="46355">
                  <a:moveTo>
                    <a:pt x="12522" y="0"/>
                  </a:moveTo>
                  <a:lnTo>
                    <a:pt x="49364" y="0"/>
                  </a:lnTo>
                  <a:lnTo>
                    <a:pt x="56286" y="0"/>
                  </a:lnTo>
                  <a:lnTo>
                    <a:pt x="61887" y="5600"/>
                  </a:lnTo>
                  <a:lnTo>
                    <a:pt x="61887" y="12522"/>
                  </a:lnTo>
                  <a:lnTo>
                    <a:pt x="61887" y="33807"/>
                  </a:lnTo>
                  <a:lnTo>
                    <a:pt x="61887" y="40728"/>
                  </a:lnTo>
                  <a:lnTo>
                    <a:pt x="56286" y="46329"/>
                  </a:lnTo>
                  <a:lnTo>
                    <a:pt x="49364" y="46329"/>
                  </a:lnTo>
                  <a:lnTo>
                    <a:pt x="12522" y="46329"/>
                  </a:lnTo>
                  <a:lnTo>
                    <a:pt x="5600" y="46329"/>
                  </a:lnTo>
                  <a:lnTo>
                    <a:pt x="0" y="40728"/>
                  </a:lnTo>
                  <a:lnTo>
                    <a:pt x="0" y="33807"/>
                  </a:lnTo>
                  <a:lnTo>
                    <a:pt x="0" y="12522"/>
                  </a:lnTo>
                  <a:lnTo>
                    <a:pt x="0" y="5600"/>
                  </a:lnTo>
                  <a:lnTo>
                    <a:pt x="5600" y="0"/>
                  </a:lnTo>
                  <a:lnTo>
                    <a:pt x="12522" y="0"/>
                  </a:lnTo>
                </a:path>
              </a:pathLst>
            </a:custGeom>
            <a:ln w="14604">
              <a:solidFill>
                <a:srgbClr val="231E2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444500" y="1145542"/>
            <a:ext cx="3418840" cy="87249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 marR="284480">
              <a:lnSpc>
                <a:spcPts val="2380"/>
              </a:lnSpc>
              <a:spcBef>
                <a:spcPts val="395"/>
              </a:spcBef>
            </a:pPr>
            <a:r>
              <a:rPr sz="2200" b="1" spc="-225" dirty="0">
                <a:solidFill>
                  <a:srgbClr val="231F20"/>
                </a:solidFill>
                <a:latin typeface="Verdana"/>
                <a:cs typeface="Verdana"/>
              </a:rPr>
              <a:t>N</a:t>
            </a:r>
            <a:r>
              <a:rPr sz="2200" b="1" spc="-220" dirty="0">
                <a:solidFill>
                  <a:srgbClr val="231F20"/>
                </a:solidFill>
                <a:latin typeface="Verdana"/>
                <a:cs typeface="Verdana"/>
              </a:rPr>
              <a:t>e</a:t>
            </a:r>
            <a:r>
              <a:rPr sz="2200" b="1" spc="-90" dirty="0">
                <a:solidFill>
                  <a:srgbClr val="231F20"/>
                </a:solidFill>
                <a:latin typeface="Verdana"/>
                <a:cs typeface="Verdana"/>
              </a:rPr>
              <a:t>t</a:t>
            </a:r>
            <a:r>
              <a:rPr sz="2200" b="1" spc="-245" dirty="0">
                <a:solidFill>
                  <a:srgbClr val="231F20"/>
                </a:solidFill>
                <a:latin typeface="Verdana"/>
                <a:cs typeface="Verdana"/>
              </a:rPr>
              <a:t>Su</a:t>
            </a:r>
            <a:r>
              <a:rPr sz="2200" b="1" spc="-85" dirty="0">
                <a:solidFill>
                  <a:srgbClr val="231F20"/>
                </a:solidFill>
                <a:latin typeface="Verdana"/>
                <a:cs typeface="Verdana"/>
              </a:rPr>
              <a:t>i</a:t>
            </a:r>
            <a:r>
              <a:rPr sz="2200" b="1" spc="-125" dirty="0">
                <a:solidFill>
                  <a:srgbClr val="231F20"/>
                </a:solidFill>
                <a:latin typeface="Verdana"/>
                <a:cs typeface="Verdana"/>
              </a:rPr>
              <a:t>t</a:t>
            </a:r>
            <a:r>
              <a:rPr sz="2200" b="1" spc="-204" dirty="0">
                <a:solidFill>
                  <a:srgbClr val="231F20"/>
                </a:solidFill>
                <a:latin typeface="Verdana"/>
                <a:cs typeface="Verdana"/>
              </a:rPr>
              <a:t>e</a:t>
            </a:r>
            <a:r>
              <a:rPr sz="2200" b="1" spc="-30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2200" b="1" spc="-265" dirty="0">
                <a:solidFill>
                  <a:srgbClr val="231F20"/>
                </a:solidFill>
                <a:latin typeface="Verdana"/>
                <a:cs typeface="Verdana"/>
              </a:rPr>
              <a:t>P</a:t>
            </a:r>
            <a:r>
              <a:rPr sz="2200" b="1" spc="-160" dirty="0">
                <a:solidFill>
                  <a:srgbClr val="231F20"/>
                </a:solidFill>
                <a:latin typeface="Verdana"/>
                <a:cs typeface="Verdana"/>
              </a:rPr>
              <a:t>r</a:t>
            </a:r>
            <a:r>
              <a:rPr sz="2200" b="1" spc="-100" dirty="0">
                <a:solidFill>
                  <a:srgbClr val="231F20"/>
                </a:solidFill>
                <a:latin typeface="Verdana"/>
                <a:cs typeface="Verdana"/>
              </a:rPr>
              <a:t>i</a:t>
            </a:r>
            <a:r>
              <a:rPr sz="2200" b="1" spc="-235" dirty="0">
                <a:solidFill>
                  <a:srgbClr val="231F20"/>
                </a:solidFill>
                <a:latin typeface="Verdana"/>
                <a:cs typeface="Verdana"/>
              </a:rPr>
              <a:t>va</a:t>
            </a:r>
            <a:r>
              <a:rPr sz="2200" b="1" spc="-120" dirty="0">
                <a:solidFill>
                  <a:srgbClr val="231F20"/>
                </a:solidFill>
                <a:latin typeface="Verdana"/>
                <a:cs typeface="Verdana"/>
              </a:rPr>
              <a:t>t</a:t>
            </a:r>
            <a:r>
              <a:rPr sz="2200" b="1" spc="-204" dirty="0">
                <a:solidFill>
                  <a:srgbClr val="231F20"/>
                </a:solidFill>
                <a:latin typeface="Verdana"/>
                <a:cs typeface="Verdana"/>
              </a:rPr>
              <a:t>e</a:t>
            </a:r>
            <a:r>
              <a:rPr sz="2200" b="1" spc="-30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2200" b="1" spc="-240" dirty="0">
                <a:solidFill>
                  <a:srgbClr val="231F20"/>
                </a:solidFill>
                <a:latin typeface="Verdana"/>
                <a:cs typeface="Verdana"/>
              </a:rPr>
              <a:t>E</a:t>
            </a:r>
            <a:r>
              <a:rPr sz="2200" b="1" spc="-210" dirty="0">
                <a:solidFill>
                  <a:srgbClr val="231F20"/>
                </a:solidFill>
                <a:latin typeface="Verdana"/>
                <a:cs typeface="Verdana"/>
              </a:rPr>
              <a:t>q</a:t>
            </a:r>
            <a:r>
              <a:rPr sz="2200" b="1" spc="-229" dirty="0">
                <a:solidFill>
                  <a:srgbClr val="231F20"/>
                </a:solidFill>
                <a:latin typeface="Verdana"/>
                <a:cs typeface="Verdana"/>
              </a:rPr>
              <a:t>u</a:t>
            </a:r>
            <a:r>
              <a:rPr sz="2200" b="1" spc="-85" dirty="0">
                <a:solidFill>
                  <a:srgbClr val="231F20"/>
                </a:solidFill>
                <a:latin typeface="Verdana"/>
                <a:cs typeface="Verdana"/>
              </a:rPr>
              <a:t>it</a:t>
            </a:r>
            <a:r>
              <a:rPr sz="2200" b="1" spc="-100" dirty="0">
                <a:solidFill>
                  <a:srgbClr val="231F20"/>
                </a:solidFill>
                <a:latin typeface="Verdana"/>
                <a:cs typeface="Verdana"/>
              </a:rPr>
              <a:t>y  </a:t>
            </a:r>
            <a:r>
              <a:rPr sz="2200" b="1" spc="-260" dirty="0">
                <a:solidFill>
                  <a:srgbClr val="231F20"/>
                </a:solidFill>
                <a:latin typeface="Verdana"/>
                <a:cs typeface="Verdana"/>
              </a:rPr>
              <a:t>S</a:t>
            </a:r>
            <a:r>
              <a:rPr sz="2200" b="1" spc="-240" dirty="0">
                <a:solidFill>
                  <a:srgbClr val="231F20"/>
                </a:solidFill>
                <a:latin typeface="Verdana"/>
                <a:cs typeface="Verdana"/>
              </a:rPr>
              <a:t>e</a:t>
            </a:r>
            <a:r>
              <a:rPr sz="2200" b="1" spc="-155" dirty="0">
                <a:solidFill>
                  <a:srgbClr val="231F20"/>
                </a:solidFill>
                <a:latin typeface="Verdana"/>
                <a:cs typeface="Verdana"/>
              </a:rPr>
              <a:t>r</a:t>
            </a:r>
            <a:r>
              <a:rPr sz="2200" b="1" spc="-150" dirty="0">
                <a:solidFill>
                  <a:srgbClr val="231F20"/>
                </a:solidFill>
                <a:latin typeface="Verdana"/>
                <a:cs typeface="Verdana"/>
              </a:rPr>
              <a:t>v</a:t>
            </a:r>
            <a:r>
              <a:rPr sz="2200" b="1" spc="-105" dirty="0">
                <a:solidFill>
                  <a:srgbClr val="231F20"/>
                </a:solidFill>
                <a:latin typeface="Verdana"/>
                <a:cs typeface="Verdana"/>
              </a:rPr>
              <a:t>i</a:t>
            </a:r>
            <a:r>
              <a:rPr sz="2200" b="1" spc="-240" dirty="0">
                <a:solidFill>
                  <a:srgbClr val="231F20"/>
                </a:solidFill>
                <a:latin typeface="Verdana"/>
                <a:cs typeface="Verdana"/>
              </a:rPr>
              <a:t>c</a:t>
            </a:r>
            <a:r>
              <a:rPr sz="2200" b="1" spc="-235" dirty="0">
                <a:solidFill>
                  <a:srgbClr val="231F20"/>
                </a:solidFill>
                <a:latin typeface="Verdana"/>
                <a:cs typeface="Verdana"/>
              </a:rPr>
              <a:t>e</a:t>
            </a:r>
            <a:r>
              <a:rPr sz="2200" b="1" spc="-229" dirty="0">
                <a:solidFill>
                  <a:srgbClr val="231F20"/>
                </a:solidFill>
                <a:latin typeface="Verdana"/>
                <a:cs typeface="Verdana"/>
              </a:rPr>
              <a:t>s</a:t>
            </a:r>
            <a:r>
              <a:rPr sz="2200" b="1" spc="-30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2200" b="1" spc="-265" dirty="0">
                <a:solidFill>
                  <a:srgbClr val="231F20"/>
                </a:solidFill>
                <a:latin typeface="Verdana"/>
                <a:cs typeface="Verdana"/>
              </a:rPr>
              <a:t>P</a:t>
            </a:r>
            <a:r>
              <a:rPr sz="2200" b="1" spc="-240" dirty="0">
                <a:solidFill>
                  <a:srgbClr val="231F20"/>
                </a:solidFill>
                <a:latin typeface="Verdana"/>
                <a:cs typeface="Verdana"/>
              </a:rPr>
              <a:t>r</a:t>
            </a:r>
            <a:r>
              <a:rPr sz="2200" b="1" spc="-265" dirty="0">
                <a:solidFill>
                  <a:srgbClr val="231F20"/>
                </a:solidFill>
                <a:latin typeface="Verdana"/>
                <a:cs typeface="Verdana"/>
              </a:rPr>
              <a:t>a</a:t>
            </a:r>
            <a:r>
              <a:rPr sz="2200" b="1" spc="-210" dirty="0">
                <a:solidFill>
                  <a:srgbClr val="231F20"/>
                </a:solidFill>
                <a:latin typeface="Verdana"/>
                <a:cs typeface="Verdana"/>
              </a:rPr>
              <a:t>c</a:t>
            </a:r>
            <a:r>
              <a:rPr sz="2200" b="1" spc="-85" dirty="0">
                <a:solidFill>
                  <a:srgbClr val="231F20"/>
                </a:solidFill>
                <a:latin typeface="Verdana"/>
                <a:cs typeface="Verdana"/>
              </a:rPr>
              <a:t>t</a:t>
            </a:r>
            <a:r>
              <a:rPr sz="2200" b="1" spc="-105" dirty="0">
                <a:solidFill>
                  <a:srgbClr val="231F20"/>
                </a:solidFill>
                <a:latin typeface="Verdana"/>
                <a:cs typeface="Verdana"/>
              </a:rPr>
              <a:t>i</a:t>
            </a:r>
            <a:r>
              <a:rPr sz="2200" b="1" spc="-250" dirty="0">
                <a:solidFill>
                  <a:srgbClr val="231F20"/>
                </a:solidFill>
                <a:latin typeface="Verdana"/>
                <a:cs typeface="Verdana"/>
              </a:rPr>
              <a:t>ce</a:t>
            </a:r>
            <a:endParaRPr sz="22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1300" spc="-10" dirty="0">
                <a:solidFill>
                  <a:srgbClr val="EDA256"/>
                </a:solidFill>
                <a:latin typeface="Georgia"/>
                <a:cs typeface="Georgia"/>
              </a:rPr>
              <a:t>Accelerating</a:t>
            </a:r>
            <a:r>
              <a:rPr sz="1300" dirty="0">
                <a:solidFill>
                  <a:srgbClr val="EDA256"/>
                </a:solidFill>
                <a:latin typeface="Georgia"/>
                <a:cs typeface="Georgia"/>
              </a:rPr>
              <a:t> </a:t>
            </a:r>
            <a:r>
              <a:rPr sz="1300" spc="-15" dirty="0">
                <a:solidFill>
                  <a:srgbClr val="EDA256"/>
                </a:solidFill>
                <a:latin typeface="Georgia"/>
                <a:cs typeface="Georgia"/>
              </a:rPr>
              <a:t>Portfolio</a:t>
            </a:r>
            <a:r>
              <a:rPr sz="1300" dirty="0">
                <a:solidFill>
                  <a:srgbClr val="EDA256"/>
                </a:solidFill>
                <a:latin typeface="Georgia"/>
                <a:cs typeface="Georgia"/>
              </a:rPr>
              <a:t> </a:t>
            </a:r>
            <a:r>
              <a:rPr sz="1300" spc="-15" dirty="0">
                <a:solidFill>
                  <a:srgbClr val="EDA256"/>
                </a:solidFill>
                <a:latin typeface="Georgia"/>
                <a:cs typeface="Georgia"/>
              </a:rPr>
              <a:t>Company</a:t>
            </a:r>
            <a:r>
              <a:rPr sz="1300" dirty="0">
                <a:solidFill>
                  <a:srgbClr val="EDA256"/>
                </a:solidFill>
                <a:latin typeface="Georgia"/>
                <a:cs typeface="Georgia"/>
              </a:rPr>
              <a:t> </a:t>
            </a:r>
            <a:r>
              <a:rPr sz="1300" spc="-30" dirty="0">
                <a:solidFill>
                  <a:srgbClr val="EDA256"/>
                </a:solidFill>
                <a:latin typeface="Georgia"/>
                <a:cs typeface="Georgia"/>
              </a:rPr>
              <a:t>Value</a:t>
            </a:r>
            <a:r>
              <a:rPr sz="1300" spc="5" dirty="0">
                <a:solidFill>
                  <a:srgbClr val="EDA256"/>
                </a:solidFill>
                <a:latin typeface="Georgia"/>
                <a:cs typeface="Georgia"/>
              </a:rPr>
              <a:t> </a:t>
            </a:r>
            <a:r>
              <a:rPr sz="1300" spc="-15" dirty="0">
                <a:solidFill>
                  <a:srgbClr val="EDA256"/>
                </a:solidFill>
                <a:latin typeface="Georgia"/>
                <a:cs typeface="Georgia"/>
              </a:rPr>
              <a:t>Creation</a:t>
            </a:r>
            <a:endParaRPr sz="1300">
              <a:latin typeface="Georgia"/>
              <a:cs typeface="Georgia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473558" y="10214244"/>
            <a:ext cx="729615" cy="116839"/>
            <a:chOff x="473558" y="10214244"/>
            <a:chExt cx="729615" cy="116839"/>
          </a:xfrm>
        </p:grpSpPr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73558" y="10216120"/>
              <a:ext cx="95110" cy="112979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92296" y="10214244"/>
              <a:ext cx="374858" cy="116725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992327" y="10216070"/>
              <a:ext cx="120014" cy="113030"/>
            </a:xfrm>
            <a:custGeom>
              <a:avLst/>
              <a:gdLst/>
              <a:ahLst/>
              <a:cxnLst/>
              <a:rect l="l" t="t" r="r" b="b"/>
              <a:pathLst>
                <a:path w="120015" h="113029">
                  <a:moveTo>
                    <a:pt x="14452" y="38"/>
                  </a:moveTo>
                  <a:lnTo>
                    <a:pt x="0" y="38"/>
                  </a:lnTo>
                  <a:lnTo>
                    <a:pt x="0" y="113017"/>
                  </a:lnTo>
                  <a:lnTo>
                    <a:pt x="14452" y="113017"/>
                  </a:lnTo>
                  <a:lnTo>
                    <a:pt x="14452" y="38"/>
                  </a:lnTo>
                  <a:close/>
                </a:path>
                <a:path w="120015" h="113029">
                  <a:moveTo>
                    <a:pt x="119811" y="0"/>
                  </a:moveTo>
                  <a:lnTo>
                    <a:pt x="33870" y="0"/>
                  </a:lnTo>
                  <a:lnTo>
                    <a:pt x="33870" y="12700"/>
                  </a:lnTo>
                  <a:lnTo>
                    <a:pt x="69608" y="12700"/>
                  </a:lnTo>
                  <a:lnTo>
                    <a:pt x="69608" y="113030"/>
                  </a:lnTo>
                  <a:lnTo>
                    <a:pt x="84061" y="113030"/>
                  </a:lnTo>
                  <a:lnTo>
                    <a:pt x="84061" y="12700"/>
                  </a:lnTo>
                  <a:lnTo>
                    <a:pt x="119811" y="12700"/>
                  </a:lnTo>
                  <a:lnTo>
                    <a:pt x="119811" y="0"/>
                  </a:lnTo>
                  <a:close/>
                </a:path>
              </a:pathLst>
            </a:custGeom>
            <a:solidFill>
              <a:srgbClr val="302C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31575" y="10216120"/>
              <a:ext cx="71170" cy="112979"/>
            </a:xfrm>
            <a:prstGeom prst="rect">
              <a:avLst/>
            </a:prstGeom>
          </p:spPr>
        </p:pic>
      </p:grpSp>
      <p:sp>
        <p:nvSpPr>
          <p:cNvPr id="18" name="object 18"/>
          <p:cNvSpPr/>
          <p:nvPr/>
        </p:nvSpPr>
        <p:spPr>
          <a:xfrm>
            <a:off x="457198" y="10025376"/>
            <a:ext cx="924560" cy="120650"/>
          </a:xfrm>
          <a:custGeom>
            <a:avLst/>
            <a:gdLst/>
            <a:ahLst/>
            <a:cxnLst/>
            <a:rect l="l" t="t" r="r" b="b"/>
            <a:pathLst>
              <a:path w="924560" h="120650">
                <a:moveTo>
                  <a:pt x="433412" y="0"/>
                </a:moveTo>
                <a:lnTo>
                  <a:pt x="421995" y="0"/>
                </a:lnTo>
                <a:lnTo>
                  <a:pt x="416712" y="2768"/>
                </a:lnTo>
                <a:lnTo>
                  <a:pt x="413639" y="7340"/>
                </a:lnTo>
                <a:lnTo>
                  <a:pt x="341541" y="120192"/>
                </a:lnTo>
                <a:lnTo>
                  <a:pt x="368592" y="120192"/>
                </a:lnTo>
                <a:lnTo>
                  <a:pt x="427812" y="26162"/>
                </a:lnTo>
                <a:lnTo>
                  <a:pt x="453862" y="26162"/>
                </a:lnTo>
                <a:lnTo>
                  <a:pt x="441693" y="7137"/>
                </a:lnTo>
                <a:lnTo>
                  <a:pt x="438607" y="2679"/>
                </a:lnTo>
                <a:lnTo>
                  <a:pt x="433412" y="0"/>
                </a:lnTo>
                <a:close/>
              </a:path>
              <a:path w="924560" h="120650">
                <a:moveTo>
                  <a:pt x="453862" y="26162"/>
                </a:moveTo>
                <a:lnTo>
                  <a:pt x="427812" y="26162"/>
                </a:lnTo>
                <a:lnTo>
                  <a:pt x="460070" y="78219"/>
                </a:lnTo>
                <a:lnTo>
                  <a:pt x="399008" y="78219"/>
                </a:lnTo>
                <a:lnTo>
                  <a:pt x="412483" y="99161"/>
                </a:lnTo>
                <a:lnTo>
                  <a:pt x="474306" y="99161"/>
                </a:lnTo>
                <a:lnTo>
                  <a:pt x="487032" y="120192"/>
                </a:lnTo>
                <a:lnTo>
                  <a:pt x="514007" y="120192"/>
                </a:lnTo>
                <a:lnTo>
                  <a:pt x="453862" y="26162"/>
                </a:lnTo>
                <a:close/>
              </a:path>
              <a:path w="924560" h="120650">
                <a:moveTo>
                  <a:pt x="644004" y="1155"/>
                </a:moveTo>
                <a:lnTo>
                  <a:pt x="561797" y="1155"/>
                </a:lnTo>
                <a:lnTo>
                  <a:pt x="538605" y="5833"/>
                </a:lnTo>
                <a:lnTo>
                  <a:pt x="519655" y="18592"/>
                </a:lnTo>
                <a:lnTo>
                  <a:pt x="506872" y="37524"/>
                </a:lnTo>
                <a:lnTo>
                  <a:pt x="502183" y="60718"/>
                </a:lnTo>
                <a:lnTo>
                  <a:pt x="506872" y="83882"/>
                </a:lnTo>
                <a:lnTo>
                  <a:pt x="519655" y="102785"/>
                </a:lnTo>
                <a:lnTo>
                  <a:pt x="538605" y="115523"/>
                </a:lnTo>
                <a:lnTo>
                  <a:pt x="561797" y="120192"/>
                </a:lnTo>
                <a:lnTo>
                  <a:pt x="632447" y="120192"/>
                </a:lnTo>
                <a:lnTo>
                  <a:pt x="645807" y="99237"/>
                </a:lnTo>
                <a:lnTo>
                  <a:pt x="563372" y="99237"/>
                </a:lnTo>
                <a:lnTo>
                  <a:pt x="548326" y="96205"/>
                </a:lnTo>
                <a:lnTo>
                  <a:pt x="536065" y="87941"/>
                </a:lnTo>
                <a:lnTo>
                  <a:pt x="527812" y="75695"/>
                </a:lnTo>
                <a:lnTo>
                  <a:pt x="524789" y="60718"/>
                </a:lnTo>
                <a:lnTo>
                  <a:pt x="527812" y="45696"/>
                </a:lnTo>
                <a:lnTo>
                  <a:pt x="536065" y="33451"/>
                </a:lnTo>
                <a:lnTo>
                  <a:pt x="548326" y="25207"/>
                </a:lnTo>
                <a:lnTo>
                  <a:pt x="563372" y="22186"/>
                </a:lnTo>
                <a:lnTo>
                  <a:pt x="630478" y="22186"/>
                </a:lnTo>
                <a:lnTo>
                  <a:pt x="644004" y="1155"/>
                </a:lnTo>
                <a:close/>
              </a:path>
              <a:path w="924560" h="120650">
                <a:moveTo>
                  <a:pt x="679170" y="1155"/>
                </a:moveTo>
                <a:lnTo>
                  <a:pt x="656234" y="1155"/>
                </a:lnTo>
                <a:lnTo>
                  <a:pt x="656234" y="111734"/>
                </a:lnTo>
                <a:lnTo>
                  <a:pt x="657466" y="114617"/>
                </a:lnTo>
                <a:lnTo>
                  <a:pt x="659625" y="116687"/>
                </a:lnTo>
                <a:lnTo>
                  <a:pt x="661809" y="118948"/>
                </a:lnTo>
                <a:lnTo>
                  <a:pt x="664806" y="120192"/>
                </a:lnTo>
                <a:lnTo>
                  <a:pt x="772248" y="120192"/>
                </a:lnTo>
                <a:lnTo>
                  <a:pt x="785837" y="99161"/>
                </a:lnTo>
                <a:lnTo>
                  <a:pt x="679170" y="99161"/>
                </a:lnTo>
                <a:lnTo>
                  <a:pt x="679170" y="1155"/>
                </a:lnTo>
                <a:close/>
              </a:path>
              <a:path w="924560" h="120650">
                <a:moveTo>
                  <a:pt x="922312" y="1155"/>
                </a:moveTo>
                <a:lnTo>
                  <a:pt x="840193" y="1155"/>
                </a:lnTo>
                <a:lnTo>
                  <a:pt x="817041" y="5833"/>
                </a:lnTo>
                <a:lnTo>
                  <a:pt x="798128" y="18592"/>
                </a:lnTo>
                <a:lnTo>
                  <a:pt x="785372" y="37524"/>
                </a:lnTo>
                <a:lnTo>
                  <a:pt x="780694" y="60718"/>
                </a:lnTo>
                <a:lnTo>
                  <a:pt x="785372" y="83882"/>
                </a:lnTo>
                <a:lnTo>
                  <a:pt x="798128" y="102785"/>
                </a:lnTo>
                <a:lnTo>
                  <a:pt x="817041" y="115523"/>
                </a:lnTo>
                <a:lnTo>
                  <a:pt x="840193" y="120192"/>
                </a:lnTo>
                <a:lnTo>
                  <a:pt x="910831" y="120192"/>
                </a:lnTo>
                <a:lnTo>
                  <a:pt x="924255" y="99237"/>
                </a:lnTo>
                <a:lnTo>
                  <a:pt x="841717" y="99237"/>
                </a:lnTo>
                <a:lnTo>
                  <a:pt x="829131" y="97135"/>
                </a:lnTo>
                <a:lnTo>
                  <a:pt x="818284" y="91295"/>
                </a:lnTo>
                <a:lnTo>
                  <a:pt x="809883" y="82419"/>
                </a:lnTo>
                <a:lnTo>
                  <a:pt x="804633" y="71208"/>
                </a:lnTo>
                <a:lnTo>
                  <a:pt x="902449" y="71208"/>
                </a:lnTo>
                <a:lnTo>
                  <a:pt x="915936" y="50228"/>
                </a:lnTo>
                <a:lnTo>
                  <a:pt x="804633" y="50228"/>
                </a:lnTo>
                <a:lnTo>
                  <a:pt x="809878" y="38999"/>
                </a:lnTo>
                <a:lnTo>
                  <a:pt x="818280" y="30121"/>
                </a:lnTo>
                <a:lnTo>
                  <a:pt x="829129" y="24285"/>
                </a:lnTo>
                <a:lnTo>
                  <a:pt x="841717" y="22186"/>
                </a:lnTo>
                <a:lnTo>
                  <a:pt x="908888" y="22186"/>
                </a:lnTo>
                <a:lnTo>
                  <a:pt x="922312" y="1155"/>
                </a:lnTo>
                <a:close/>
              </a:path>
              <a:path w="924560" h="120650">
                <a:moveTo>
                  <a:pt x="300507" y="1155"/>
                </a:moveTo>
                <a:lnTo>
                  <a:pt x="200367" y="1155"/>
                </a:lnTo>
                <a:lnTo>
                  <a:pt x="200367" y="120192"/>
                </a:lnTo>
                <a:lnTo>
                  <a:pt x="223253" y="120192"/>
                </a:lnTo>
                <a:lnTo>
                  <a:pt x="223253" y="22186"/>
                </a:lnTo>
                <a:lnTo>
                  <a:pt x="335187" y="22186"/>
                </a:lnTo>
                <a:lnTo>
                  <a:pt x="328969" y="12938"/>
                </a:lnTo>
                <a:lnTo>
                  <a:pt x="316192" y="4316"/>
                </a:lnTo>
                <a:lnTo>
                  <a:pt x="300507" y="1155"/>
                </a:lnTo>
                <a:close/>
              </a:path>
              <a:path w="924560" h="120650">
                <a:moveTo>
                  <a:pt x="335187" y="22186"/>
                </a:moveTo>
                <a:lnTo>
                  <a:pt x="298996" y="22186"/>
                </a:lnTo>
                <a:lnTo>
                  <a:pt x="306486" y="23694"/>
                </a:lnTo>
                <a:lnTo>
                  <a:pt x="312602" y="27806"/>
                </a:lnTo>
                <a:lnTo>
                  <a:pt x="316725" y="33909"/>
                </a:lnTo>
                <a:lnTo>
                  <a:pt x="318236" y="41389"/>
                </a:lnTo>
                <a:lnTo>
                  <a:pt x="316725" y="48883"/>
                </a:lnTo>
                <a:lnTo>
                  <a:pt x="312602" y="55030"/>
                </a:lnTo>
                <a:lnTo>
                  <a:pt x="306486" y="59189"/>
                </a:lnTo>
                <a:lnTo>
                  <a:pt x="298996" y="60718"/>
                </a:lnTo>
                <a:lnTo>
                  <a:pt x="234514" y="60718"/>
                </a:lnTo>
                <a:lnTo>
                  <a:pt x="302806" y="120192"/>
                </a:lnTo>
                <a:lnTo>
                  <a:pt x="336016" y="120192"/>
                </a:lnTo>
                <a:lnTo>
                  <a:pt x="290106" y="81648"/>
                </a:lnTo>
                <a:lnTo>
                  <a:pt x="300507" y="81648"/>
                </a:lnTo>
                <a:lnTo>
                  <a:pt x="316192" y="78483"/>
                </a:lnTo>
                <a:lnTo>
                  <a:pt x="328969" y="69853"/>
                </a:lnTo>
                <a:lnTo>
                  <a:pt x="335106" y="60718"/>
                </a:lnTo>
                <a:lnTo>
                  <a:pt x="298996" y="60718"/>
                </a:lnTo>
                <a:lnTo>
                  <a:pt x="335149" y="60655"/>
                </a:lnTo>
                <a:lnTo>
                  <a:pt x="337567" y="57055"/>
                </a:lnTo>
                <a:lnTo>
                  <a:pt x="340715" y="41389"/>
                </a:lnTo>
                <a:lnTo>
                  <a:pt x="337567" y="25726"/>
                </a:lnTo>
                <a:lnTo>
                  <a:pt x="335187" y="22186"/>
                </a:lnTo>
                <a:close/>
              </a:path>
              <a:path w="924560" h="120650">
                <a:moveTo>
                  <a:pt x="128739" y="1155"/>
                </a:moveTo>
                <a:lnTo>
                  <a:pt x="59550" y="1155"/>
                </a:lnTo>
                <a:lnTo>
                  <a:pt x="36374" y="5833"/>
                </a:lnTo>
                <a:lnTo>
                  <a:pt x="17445" y="18592"/>
                </a:lnTo>
                <a:lnTo>
                  <a:pt x="4680" y="37524"/>
                </a:lnTo>
                <a:lnTo>
                  <a:pt x="0" y="60718"/>
                </a:lnTo>
                <a:lnTo>
                  <a:pt x="4680" y="83882"/>
                </a:lnTo>
                <a:lnTo>
                  <a:pt x="17445" y="102785"/>
                </a:lnTo>
                <a:lnTo>
                  <a:pt x="36374" y="115523"/>
                </a:lnTo>
                <a:lnTo>
                  <a:pt x="59550" y="120192"/>
                </a:lnTo>
                <a:lnTo>
                  <a:pt x="128739" y="120192"/>
                </a:lnTo>
                <a:lnTo>
                  <a:pt x="151912" y="115523"/>
                </a:lnTo>
                <a:lnTo>
                  <a:pt x="170795" y="102785"/>
                </a:lnTo>
                <a:lnTo>
                  <a:pt x="173181" y="99237"/>
                </a:lnTo>
                <a:lnTo>
                  <a:pt x="61074" y="99237"/>
                </a:lnTo>
                <a:lnTo>
                  <a:pt x="46083" y="96205"/>
                </a:lnTo>
                <a:lnTo>
                  <a:pt x="33843" y="87941"/>
                </a:lnTo>
                <a:lnTo>
                  <a:pt x="25593" y="75695"/>
                </a:lnTo>
                <a:lnTo>
                  <a:pt x="22567" y="60718"/>
                </a:lnTo>
                <a:lnTo>
                  <a:pt x="25593" y="45696"/>
                </a:lnTo>
                <a:lnTo>
                  <a:pt x="33843" y="33451"/>
                </a:lnTo>
                <a:lnTo>
                  <a:pt x="46083" y="25207"/>
                </a:lnTo>
                <a:lnTo>
                  <a:pt x="61074" y="22186"/>
                </a:lnTo>
                <a:lnTo>
                  <a:pt x="173209" y="22186"/>
                </a:lnTo>
                <a:lnTo>
                  <a:pt x="170795" y="18592"/>
                </a:lnTo>
                <a:lnTo>
                  <a:pt x="151912" y="5833"/>
                </a:lnTo>
                <a:lnTo>
                  <a:pt x="128739" y="1155"/>
                </a:lnTo>
                <a:close/>
              </a:path>
              <a:path w="924560" h="120650">
                <a:moveTo>
                  <a:pt x="173209" y="22186"/>
                </a:moveTo>
                <a:lnTo>
                  <a:pt x="127152" y="22186"/>
                </a:lnTo>
                <a:lnTo>
                  <a:pt x="142178" y="25207"/>
                </a:lnTo>
                <a:lnTo>
                  <a:pt x="154432" y="33451"/>
                </a:lnTo>
                <a:lnTo>
                  <a:pt x="162685" y="45696"/>
                </a:lnTo>
                <a:lnTo>
                  <a:pt x="165709" y="60718"/>
                </a:lnTo>
                <a:lnTo>
                  <a:pt x="162685" y="75695"/>
                </a:lnTo>
                <a:lnTo>
                  <a:pt x="154432" y="87941"/>
                </a:lnTo>
                <a:lnTo>
                  <a:pt x="142178" y="96205"/>
                </a:lnTo>
                <a:lnTo>
                  <a:pt x="127152" y="99237"/>
                </a:lnTo>
                <a:lnTo>
                  <a:pt x="173181" y="99237"/>
                </a:lnTo>
                <a:lnTo>
                  <a:pt x="183507" y="83882"/>
                </a:lnTo>
                <a:lnTo>
                  <a:pt x="188163" y="60718"/>
                </a:lnTo>
                <a:lnTo>
                  <a:pt x="183507" y="37524"/>
                </a:lnTo>
                <a:lnTo>
                  <a:pt x="173209" y="22186"/>
                </a:lnTo>
                <a:close/>
              </a:path>
            </a:pathLst>
          </a:custGeom>
          <a:solidFill>
            <a:srgbClr val="302C2A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79265" y="10055037"/>
            <a:ext cx="33274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10" dirty="0">
                <a:solidFill>
                  <a:srgbClr val="666666"/>
                </a:solidFill>
                <a:latin typeface="Verdana"/>
                <a:cs typeface="Verdana"/>
              </a:rPr>
              <a:t>P</a:t>
            </a:r>
            <a:r>
              <a:rPr sz="800" spc="-50" dirty="0">
                <a:solidFill>
                  <a:srgbClr val="666666"/>
                </a:solidFill>
                <a:latin typeface="Verdana"/>
                <a:cs typeface="Verdana"/>
              </a:rPr>
              <a:t>ag</a:t>
            </a:r>
            <a:r>
              <a:rPr sz="800" spc="-60" dirty="0">
                <a:solidFill>
                  <a:srgbClr val="666666"/>
                </a:solidFill>
                <a:latin typeface="Verdana"/>
                <a:cs typeface="Verdana"/>
              </a:rPr>
              <a:t>e</a:t>
            </a:r>
            <a:r>
              <a:rPr sz="800" spc="-65" dirty="0">
                <a:solidFill>
                  <a:srgbClr val="666666"/>
                </a:solidFill>
                <a:latin typeface="Verdana"/>
                <a:cs typeface="Verdana"/>
              </a:rPr>
              <a:t> </a:t>
            </a:r>
            <a:r>
              <a:rPr sz="800" b="1" spc="-30" dirty="0">
                <a:solidFill>
                  <a:srgbClr val="666666"/>
                </a:solidFill>
                <a:latin typeface="Arial"/>
                <a:cs typeface="Arial"/>
              </a:rPr>
              <a:t>2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5943753"/>
            <a:ext cx="3220720" cy="3233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spc="35" dirty="0">
                <a:solidFill>
                  <a:srgbClr val="302C2A"/>
                </a:solidFill>
                <a:latin typeface="Verdana"/>
                <a:cs typeface="Verdana"/>
              </a:rPr>
              <a:t>M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t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h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40" dirty="0">
                <a:solidFill>
                  <a:srgbClr val="302C2A"/>
                </a:solidFill>
                <a:latin typeface="Verdana"/>
                <a:cs typeface="Verdana"/>
              </a:rPr>
              <a:t>2</a:t>
            </a:r>
            <a:r>
              <a:rPr sz="1200" spc="-355" dirty="0">
                <a:solidFill>
                  <a:srgbClr val="302C2A"/>
                </a:solidFill>
                <a:latin typeface="Verdana"/>
                <a:cs typeface="Verdana"/>
              </a:rPr>
              <a:t>1</a:t>
            </a:r>
            <a:r>
              <a:rPr sz="1200" spc="-190" dirty="0">
                <a:solidFill>
                  <a:srgbClr val="302C2A"/>
                </a:solidFill>
                <a:latin typeface="Verdana"/>
                <a:cs typeface="Verdana"/>
              </a:rPr>
              <a:t>,</a:t>
            </a:r>
            <a:r>
              <a:rPr sz="1200" spc="-15" dirty="0">
                <a:solidFill>
                  <a:srgbClr val="302C2A"/>
                </a:solidFill>
                <a:latin typeface="Verdana"/>
                <a:cs typeface="Verdana"/>
              </a:rPr>
              <a:t>00</a:t>
            </a:r>
            <a:r>
              <a:rPr sz="1200" spc="-20" dirty="0">
                <a:solidFill>
                  <a:srgbClr val="302C2A"/>
                </a:solidFill>
                <a:latin typeface="Verdana"/>
                <a:cs typeface="Verdana"/>
              </a:rPr>
              <a:t>0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c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u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145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m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er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40" dirty="0">
                <a:solidFill>
                  <a:srgbClr val="302C2A"/>
                </a:solidFill>
                <a:latin typeface="Verdana"/>
                <a:cs typeface="Verdana"/>
              </a:rPr>
              <a:t>f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l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l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z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es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d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p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40" dirty="0">
                <a:solidFill>
                  <a:srgbClr val="302C2A"/>
                </a:solidFill>
                <a:latin typeface="Verdana"/>
                <a:cs typeface="Verdana"/>
              </a:rPr>
              <a:t>d  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on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45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175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u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140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70" dirty="0">
                <a:solidFill>
                  <a:srgbClr val="302C2A"/>
                </a:solidFill>
                <a:latin typeface="Verdana"/>
                <a:cs typeface="Verdana"/>
              </a:rPr>
              <a:t>,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t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h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50" dirty="0">
                <a:solidFill>
                  <a:srgbClr val="302C2A"/>
                </a:solidFill>
                <a:latin typeface="Verdana"/>
                <a:cs typeface="Verdana"/>
              </a:rPr>
              <a:t>#</a:t>
            </a:r>
            <a:r>
              <a:rPr sz="1200" spc="-355" dirty="0">
                <a:solidFill>
                  <a:srgbClr val="302C2A"/>
                </a:solidFill>
                <a:latin typeface="Verdana"/>
                <a:cs typeface="Verdana"/>
              </a:rPr>
              <a:t>1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c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l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u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d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bu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ess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ma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g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m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t  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suite, 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to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run 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complex, 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mission-critical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business 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processes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globally.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NetSuite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has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established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55" dirty="0">
                <a:solidFill>
                  <a:srgbClr val="302C2A"/>
                </a:solidFill>
                <a:latin typeface="Verdana"/>
                <a:cs typeface="Verdana"/>
              </a:rPr>
              <a:t>lf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t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h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p</a:t>
            </a:r>
            <a:r>
              <a:rPr sz="1200" spc="-125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v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d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er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40" dirty="0">
                <a:solidFill>
                  <a:srgbClr val="302C2A"/>
                </a:solidFill>
                <a:latin typeface="Verdana"/>
                <a:cs typeface="Verdana"/>
              </a:rPr>
              <a:t>f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140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p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-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d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y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c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l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u</a:t>
            </a:r>
            <a:r>
              <a:rPr sz="1200" spc="-40" dirty="0">
                <a:solidFill>
                  <a:srgbClr val="302C2A"/>
                </a:solidFill>
                <a:latin typeface="Verdana"/>
                <a:cs typeface="Verdana"/>
              </a:rPr>
              <a:t>d 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business 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management 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suites 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that 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private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equity </a:t>
            </a:r>
            <a:r>
              <a:rPr sz="1200" spc="-409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firms 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and 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their 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portfolio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companies 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have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come 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45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50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t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u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d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l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y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on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f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275" dirty="0">
                <a:solidFill>
                  <a:srgbClr val="302C2A"/>
                </a:solidFill>
                <a:latin typeface="Verdana"/>
                <a:cs typeface="Verdana"/>
              </a:rPr>
              <a:t>:</a:t>
            </a:r>
            <a:endParaRPr sz="1200">
              <a:latin typeface="Verdana"/>
              <a:cs typeface="Verdana"/>
            </a:endParaRPr>
          </a:p>
          <a:p>
            <a:pPr marL="127000" marR="29845" indent="-114300">
              <a:lnSpc>
                <a:spcPct val="114599"/>
              </a:lnSpc>
              <a:spcBef>
                <a:spcPts val="540"/>
              </a:spcBef>
              <a:buChar char="•"/>
              <a:tabLst>
                <a:tab pos="127000" algn="l"/>
              </a:tabLst>
            </a:pPr>
            <a:r>
              <a:rPr sz="1200" spc="-70" dirty="0">
                <a:solidFill>
                  <a:srgbClr val="ED634F"/>
                </a:solidFill>
                <a:latin typeface="Verdana"/>
                <a:cs typeface="Verdana"/>
              </a:rPr>
              <a:t>Financial </a:t>
            </a:r>
            <a:r>
              <a:rPr sz="1200" spc="-55" dirty="0">
                <a:solidFill>
                  <a:srgbClr val="ED634F"/>
                </a:solidFill>
                <a:latin typeface="Verdana"/>
                <a:cs typeface="Verdana"/>
              </a:rPr>
              <a:t>Accounting/ERP </a:t>
            </a:r>
            <a:r>
              <a:rPr sz="1200" spc="-165" dirty="0">
                <a:solidFill>
                  <a:srgbClr val="302C2A"/>
                </a:solidFill>
                <a:latin typeface="Verdana"/>
                <a:cs typeface="Verdana"/>
              </a:rPr>
              <a:t>– 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encompassing 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co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financials,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fi</a:t>
            </a:r>
            <a:r>
              <a:rPr sz="1200" spc="-155" dirty="0">
                <a:solidFill>
                  <a:srgbClr val="302C2A"/>
                </a:solidFill>
                <a:latin typeface="Verdana"/>
                <a:cs typeface="Verdana"/>
              </a:rPr>
              <a:t>x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d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ass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125" dirty="0">
                <a:solidFill>
                  <a:srgbClr val="302C2A"/>
                </a:solidFill>
                <a:latin typeface="Verdana"/>
                <a:cs typeface="Verdana"/>
              </a:rPr>
              <a:t>s,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or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der  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management,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40" dirty="0">
                <a:solidFill>
                  <a:srgbClr val="302C2A"/>
                </a:solidFill>
                <a:latin typeface="Verdana"/>
                <a:cs typeface="Verdana"/>
              </a:rPr>
              <a:t>i</a:t>
            </a:r>
            <a:r>
              <a:rPr sz="1200" spc="-125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135" dirty="0">
                <a:solidFill>
                  <a:srgbClr val="302C2A"/>
                </a:solidFill>
                <a:latin typeface="Verdana"/>
                <a:cs typeface="Verdana"/>
              </a:rPr>
              <a:t>v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en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50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y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management,  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v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enue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50" dirty="0">
                <a:solidFill>
                  <a:srgbClr val="302C2A"/>
                </a:solidFill>
                <a:latin typeface="Verdana"/>
                <a:cs typeface="Verdana"/>
              </a:rPr>
              <a:t>c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gnition,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order-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o-cash,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p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ocu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e-  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o-p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y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p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oc</a:t>
            </a:r>
            <a:r>
              <a:rPr sz="1200" spc="-5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ss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es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and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mo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125" dirty="0">
                <a:solidFill>
                  <a:srgbClr val="302C2A"/>
                </a:solidFill>
                <a:latin typeface="Verdana"/>
                <a:cs typeface="Verdana"/>
              </a:rPr>
              <a:t>e.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Eliminating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the  n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d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f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or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data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e-ent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190" dirty="0">
                <a:solidFill>
                  <a:srgbClr val="302C2A"/>
                </a:solidFill>
                <a:latin typeface="Verdana"/>
                <a:cs typeface="Verdana"/>
              </a:rPr>
              <a:t>y</a:t>
            </a:r>
            <a:r>
              <a:rPr sz="1200" spc="-170" dirty="0">
                <a:solidFill>
                  <a:srgbClr val="302C2A"/>
                </a:solidFill>
                <a:latin typeface="Verdana"/>
                <a:cs typeface="Verdana"/>
              </a:rPr>
              <a:t>,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ba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ch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downloads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or  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data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consolidation,</a:t>
            </a:r>
            <a:r>
              <a:rPr sz="1200" spc="-12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improving</a:t>
            </a:r>
            <a:r>
              <a:rPr sz="1200" spc="-12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the</a:t>
            </a:r>
            <a:r>
              <a:rPr sz="1200" spc="-12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productivity </a:t>
            </a:r>
            <a:r>
              <a:rPr sz="1200" spc="-409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and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comp</a:t>
            </a:r>
            <a:r>
              <a:rPr sz="1200" spc="-5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titi</a:t>
            </a:r>
            <a:r>
              <a:rPr sz="1200" spc="-160" dirty="0">
                <a:solidFill>
                  <a:srgbClr val="302C2A"/>
                </a:solidFill>
                <a:latin typeface="Verdana"/>
                <a:cs typeface="Verdana"/>
              </a:rPr>
              <a:t>v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dge.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81599" y="5917083"/>
            <a:ext cx="3213735" cy="2863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0" marR="6350" indent="-114300">
              <a:lnSpc>
                <a:spcPct val="114599"/>
              </a:lnSpc>
              <a:spcBef>
                <a:spcPts val="100"/>
              </a:spcBef>
              <a:buChar char="•"/>
              <a:tabLst>
                <a:tab pos="127000" algn="l"/>
              </a:tabLst>
            </a:pPr>
            <a:r>
              <a:rPr sz="1200" spc="-70" dirty="0">
                <a:solidFill>
                  <a:srgbClr val="ED634F"/>
                </a:solidFill>
                <a:latin typeface="Verdana"/>
                <a:cs typeface="Verdana"/>
              </a:rPr>
              <a:t>CR</a:t>
            </a:r>
            <a:r>
              <a:rPr sz="1200" spc="-55" dirty="0">
                <a:solidFill>
                  <a:srgbClr val="ED634F"/>
                </a:solidFill>
                <a:latin typeface="Verdana"/>
                <a:cs typeface="Verdana"/>
              </a:rPr>
              <a:t>M</a:t>
            </a:r>
            <a:r>
              <a:rPr sz="1200" spc="-180" dirty="0">
                <a:solidFill>
                  <a:srgbClr val="ED634F"/>
                </a:solidFill>
                <a:latin typeface="Verdana"/>
                <a:cs typeface="Verdana"/>
              </a:rPr>
              <a:t> </a:t>
            </a:r>
            <a:r>
              <a:rPr sz="1200" spc="-165" dirty="0">
                <a:solidFill>
                  <a:srgbClr val="302C2A"/>
                </a:solidFill>
                <a:latin typeface="Verdana"/>
                <a:cs typeface="Verdana"/>
              </a:rPr>
              <a:t>–</a:t>
            </a:r>
            <a:r>
              <a:rPr sz="1200" spc="-18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F</a:t>
            </a:r>
            <a:r>
              <a:rPr sz="1200" spc="-145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m</a:t>
            </a:r>
            <a:r>
              <a:rPr sz="1200" spc="-18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conta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c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t-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o-cont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c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18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25" dirty="0">
                <a:solidFill>
                  <a:srgbClr val="302C2A"/>
                </a:solidFill>
                <a:latin typeface="Verdana"/>
                <a:cs typeface="Verdana"/>
              </a:rPr>
              <a:t>cash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.</a:t>
            </a:r>
            <a:r>
              <a:rPr sz="1200" spc="-18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Sale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s  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f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or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c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8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35" dirty="0">
                <a:solidFill>
                  <a:srgbClr val="302C2A"/>
                </a:solidFill>
                <a:latin typeface="Verdana"/>
                <a:cs typeface="Verdana"/>
              </a:rPr>
              <a:t>au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omation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,</a:t>
            </a:r>
            <a:r>
              <a:rPr sz="1200" spc="-18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al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18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compen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atio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18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and  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forecasting, 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customer support, 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marketing 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automation 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and 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mobile 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capabilities. 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The 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only 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 hosted 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CRM 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solution 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with 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integrated 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order 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management—meaning</a:t>
            </a:r>
            <a:r>
              <a:rPr sz="1200" spc="-18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you</a:t>
            </a:r>
            <a:r>
              <a:rPr sz="1200" spc="-18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can</a:t>
            </a:r>
            <a:r>
              <a:rPr sz="1200" spc="-17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actually</a:t>
            </a:r>
            <a:r>
              <a:rPr sz="1200" spc="-18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create </a:t>
            </a:r>
            <a:r>
              <a:rPr sz="1200" spc="-40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quo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18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an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d</a:t>
            </a:r>
            <a:r>
              <a:rPr sz="1200" spc="-18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or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der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18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f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m</a:t>
            </a:r>
            <a:r>
              <a:rPr sz="1200" spc="-18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50" dirty="0">
                <a:solidFill>
                  <a:srgbClr val="302C2A"/>
                </a:solidFill>
                <a:latin typeface="Verdana"/>
                <a:cs typeface="Verdana"/>
              </a:rPr>
              <a:t>w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ithi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18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th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8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ap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p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lication.</a:t>
            </a:r>
            <a:endParaRPr sz="1200">
              <a:latin typeface="Verdana"/>
              <a:cs typeface="Verdana"/>
            </a:endParaRPr>
          </a:p>
          <a:p>
            <a:pPr marL="127000" marR="211454" indent="-114300">
              <a:lnSpc>
                <a:spcPct val="114599"/>
              </a:lnSpc>
              <a:spcBef>
                <a:spcPts val="900"/>
              </a:spcBef>
              <a:buChar char="•"/>
              <a:tabLst>
                <a:tab pos="127000" algn="l"/>
              </a:tabLst>
            </a:pPr>
            <a:r>
              <a:rPr sz="1200" spc="-95" dirty="0">
                <a:solidFill>
                  <a:srgbClr val="ED634F"/>
                </a:solidFill>
                <a:latin typeface="Verdana"/>
                <a:cs typeface="Verdana"/>
              </a:rPr>
              <a:t>Comme</a:t>
            </a:r>
            <a:r>
              <a:rPr sz="1200" spc="-80" dirty="0">
                <a:solidFill>
                  <a:srgbClr val="ED634F"/>
                </a:solidFill>
                <a:latin typeface="Verdana"/>
                <a:cs typeface="Verdana"/>
              </a:rPr>
              <a:t>r</a:t>
            </a:r>
            <a:r>
              <a:rPr sz="1200" spc="-70" dirty="0">
                <a:solidFill>
                  <a:srgbClr val="ED634F"/>
                </a:solidFill>
                <a:latin typeface="Verdana"/>
                <a:cs typeface="Verdana"/>
              </a:rPr>
              <a:t>ce</a:t>
            </a:r>
            <a:r>
              <a:rPr sz="1200" spc="-130" dirty="0">
                <a:solidFill>
                  <a:srgbClr val="ED634F"/>
                </a:solidFill>
                <a:latin typeface="Verdana"/>
                <a:cs typeface="Verdana"/>
              </a:rPr>
              <a:t> </a:t>
            </a:r>
            <a:r>
              <a:rPr sz="1200" spc="-165" dirty="0">
                <a:solidFill>
                  <a:srgbClr val="302C2A"/>
                </a:solidFill>
                <a:latin typeface="Verdana"/>
                <a:cs typeface="Verdana"/>
              </a:rPr>
              <a:t>–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20" dirty="0">
                <a:solidFill>
                  <a:srgbClr val="302C2A"/>
                </a:solidFill>
                <a:latin typeface="Verdana"/>
                <a:cs typeface="Verdana"/>
              </a:rPr>
              <a:t>L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v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age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the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online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channel  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50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scale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y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our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busine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ss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f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as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er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and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mo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cost</a:t>
            </a:r>
            <a:endParaRPr sz="1200">
              <a:latin typeface="Verdana"/>
              <a:cs typeface="Verdana"/>
            </a:endParaRPr>
          </a:p>
          <a:p>
            <a:pPr marL="127000" marR="5080">
              <a:lnSpc>
                <a:spcPct val="114599"/>
              </a:lnSpc>
            </a:pP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effectively.</a:t>
            </a:r>
            <a:r>
              <a:rPr sz="1200" spc="-12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45" dirty="0">
                <a:solidFill>
                  <a:srgbClr val="302C2A"/>
                </a:solidFill>
                <a:latin typeface="Verdana"/>
                <a:cs typeface="Verdana"/>
              </a:rPr>
              <a:t>An</a:t>
            </a:r>
            <a:r>
              <a:rPr sz="1200" spc="-12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integrated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omnichannel</a:t>
            </a:r>
            <a:r>
              <a:rPr sz="1200" spc="-12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(online, </a:t>
            </a:r>
            <a:r>
              <a:rPr sz="1200" spc="-40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mobile,</a:t>
            </a:r>
            <a:r>
              <a:rPr sz="1200" spc="-5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POS,</a:t>
            </a:r>
            <a:r>
              <a:rPr sz="1200" spc="-4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retail,</a:t>
            </a:r>
            <a:r>
              <a:rPr sz="1200" spc="-4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25" dirty="0">
                <a:solidFill>
                  <a:srgbClr val="302C2A"/>
                </a:solidFill>
                <a:latin typeface="Verdana"/>
                <a:cs typeface="Verdana"/>
              </a:rPr>
              <a:t>etc.)</a:t>
            </a:r>
            <a:r>
              <a:rPr sz="1200" spc="-5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commerce</a:t>
            </a:r>
            <a:r>
              <a:rPr sz="1200" spc="-4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across 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B2B 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and 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B2C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channels, 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with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tight integration 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b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w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en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f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ont-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and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bac</a:t>
            </a:r>
            <a:r>
              <a:rPr sz="1200" spc="-165" dirty="0">
                <a:solidFill>
                  <a:srgbClr val="302C2A"/>
                </a:solidFill>
                <a:latin typeface="Verdana"/>
                <a:cs typeface="Verdana"/>
              </a:rPr>
              <a:t>k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-office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ap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p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lications.</a:t>
            </a:r>
            <a:endParaRPr sz="1200">
              <a:latin typeface="Verdana"/>
              <a:cs typeface="Verdana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53753" y="922891"/>
          <a:ext cx="6627495" cy="47927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9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98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430">
                <a:tc gridSpan="2">
                  <a:txBody>
                    <a:bodyPr/>
                    <a:lstStyle/>
                    <a:p>
                      <a:pPr marL="48895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9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Solutions</a:t>
                      </a:r>
                      <a:r>
                        <a:rPr sz="95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Designed</a:t>
                      </a:r>
                      <a:r>
                        <a:rPr sz="95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sz="95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Private</a:t>
                      </a:r>
                      <a:r>
                        <a:rPr sz="95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Equity</a:t>
                      </a:r>
                      <a:r>
                        <a:rPr sz="95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Firms</a:t>
                      </a:r>
                      <a:r>
                        <a:rPr sz="95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95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Drive</a:t>
                      </a:r>
                      <a:r>
                        <a:rPr sz="95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Portfolio</a:t>
                      </a:r>
                      <a:r>
                        <a:rPr sz="95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Company</a:t>
                      </a:r>
                      <a:r>
                        <a:rPr sz="95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Value</a:t>
                      </a:r>
                      <a:r>
                        <a:rPr sz="95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Creation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71755" marB="0">
                    <a:lnL w="6350">
                      <a:solidFill>
                        <a:srgbClr val="A7A9AC"/>
                      </a:solidFill>
                      <a:prstDash val="solid"/>
                    </a:lnL>
                    <a:lnR w="6350">
                      <a:solidFill>
                        <a:srgbClr val="A7A9AC"/>
                      </a:solidFill>
                      <a:prstDash val="solid"/>
                    </a:lnR>
                    <a:lnT w="6350">
                      <a:solidFill>
                        <a:srgbClr val="A7A9AC"/>
                      </a:solidFill>
                      <a:prstDash val="solid"/>
                    </a:lnT>
                    <a:lnB w="6350">
                      <a:solidFill>
                        <a:srgbClr val="A7A9AC"/>
                      </a:solidFill>
                      <a:prstDash val="solid"/>
                    </a:lnB>
                    <a:solidFill>
                      <a:srgbClr val="096A6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8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14300">
                        <a:lnSpc>
                          <a:spcPct val="100000"/>
                        </a:lnSpc>
                      </a:pPr>
                      <a:r>
                        <a:rPr sz="900" spc="2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C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900" spc="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900" spc="-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v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900" spc="-1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1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Ou</a:t>
                      </a:r>
                      <a:r>
                        <a:rPr sz="900" spc="1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s</a:t>
                      </a:r>
                      <a:endParaRPr sz="900">
                        <a:latin typeface="Verdana"/>
                        <a:cs typeface="Verdana"/>
                      </a:endParaRPr>
                    </a:p>
                  </a:txBody>
                  <a:tcPr marL="0" marR="0" marT="1270" marB="0">
                    <a:lnL w="6350">
                      <a:solidFill>
                        <a:srgbClr val="A7A9AC"/>
                      </a:solidFill>
                      <a:prstDash val="solid"/>
                    </a:lnL>
                    <a:lnR w="6350">
                      <a:solidFill>
                        <a:srgbClr val="A7A9AC"/>
                      </a:solidFill>
                      <a:prstDash val="solid"/>
                    </a:lnR>
                    <a:lnT w="6350">
                      <a:solidFill>
                        <a:srgbClr val="A7A9AC"/>
                      </a:solidFill>
                      <a:prstDash val="solid"/>
                    </a:lnT>
                    <a:lnB w="6350">
                      <a:solidFill>
                        <a:srgbClr val="A7A9AC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280035">
                        <a:lnSpc>
                          <a:spcPct val="111100"/>
                        </a:lnSpc>
                        <a:spcBef>
                          <a:spcPts val="555"/>
                        </a:spcBef>
                      </a:pPr>
                      <a:r>
                        <a:rPr sz="900" spc="-5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Proven</a:t>
                      </a:r>
                      <a:r>
                        <a:rPr sz="900" spc="-9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5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carve-out</a:t>
                      </a:r>
                      <a:r>
                        <a:rPr sz="900" spc="-9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5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methodology</a:t>
                      </a:r>
                      <a:r>
                        <a:rPr sz="900" spc="-9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5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and</a:t>
                      </a:r>
                      <a:r>
                        <a:rPr sz="900" spc="-9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5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model</a:t>
                      </a:r>
                      <a:r>
                        <a:rPr sz="900" spc="-9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6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with</a:t>
                      </a:r>
                      <a:r>
                        <a:rPr sz="900" spc="-9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5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dedicated</a:t>
                      </a:r>
                      <a:r>
                        <a:rPr sz="900" spc="-9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6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resources</a:t>
                      </a:r>
                      <a:r>
                        <a:rPr sz="900" spc="-9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5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focuses</a:t>
                      </a:r>
                      <a:r>
                        <a:rPr sz="900" spc="-9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4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on</a:t>
                      </a:r>
                      <a:r>
                        <a:rPr sz="900" spc="-9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6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rapidly </a:t>
                      </a:r>
                      <a:r>
                        <a:rPr sz="900" spc="-3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5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deploying</a:t>
                      </a:r>
                      <a:r>
                        <a:rPr sz="900" spc="-1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6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your</a:t>
                      </a:r>
                      <a:r>
                        <a:rPr sz="900" spc="-1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4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solution</a:t>
                      </a:r>
                      <a:r>
                        <a:rPr sz="900" spc="-1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quickly,</a:t>
                      </a:r>
                      <a:r>
                        <a:rPr sz="900" spc="-1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5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minimising</a:t>
                      </a:r>
                      <a:r>
                        <a:rPr sz="900" spc="-1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4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TSA</a:t>
                      </a:r>
                      <a:r>
                        <a:rPr sz="900" spc="-1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6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risk</a:t>
                      </a:r>
                      <a:r>
                        <a:rPr sz="900" spc="-1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5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and</a:t>
                      </a:r>
                      <a:r>
                        <a:rPr sz="900" spc="-1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6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costs.</a:t>
                      </a:r>
                      <a:endParaRPr sz="900">
                        <a:latin typeface="Verdana"/>
                        <a:cs typeface="Verdana"/>
                      </a:endParaRPr>
                    </a:p>
                  </a:txBody>
                  <a:tcPr marL="0" marR="0" marT="70485" marB="0">
                    <a:lnL w="6350">
                      <a:solidFill>
                        <a:srgbClr val="A7A9AC"/>
                      </a:solidFill>
                      <a:prstDash val="solid"/>
                    </a:lnL>
                    <a:lnR w="6350">
                      <a:solidFill>
                        <a:srgbClr val="A7A9AC"/>
                      </a:solidFill>
                      <a:prstDash val="solid"/>
                    </a:lnR>
                    <a:lnT w="6350">
                      <a:solidFill>
                        <a:srgbClr val="A7A9AC"/>
                      </a:solidFill>
                      <a:prstDash val="solid"/>
                    </a:lnT>
                    <a:lnB w="6350">
                      <a:solidFill>
                        <a:srgbClr val="A7A9AC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8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14300">
                        <a:lnSpc>
                          <a:spcPct val="100000"/>
                        </a:lnSpc>
                      </a:pPr>
                      <a:r>
                        <a:rPr sz="900" spc="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M&amp;A</a:t>
                      </a:r>
                      <a:endParaRPr sz="900">
                        <a:latin typeface="Verdana"/>
                        <a:cs typeface="Verdana"/>
                      </a:endParaRPr>
                    </a:p>
                  </a:txBody>
                  <a:tcPr marL="0" marR="0" marT="1270" marB="0">
                    <a:lnL w="6350">
                      <a:solidFill>
                        <a:srgbClr val="A7A9AC"/>
                      </a:solidFill>
                      <a:prstDash val="solid"/>
                    </a:lnL>
                    <a:lnR w="6350">
                      <a:solidFill>
                        <a:srgbClr val="A7A9AC"/>
                      </a:solidFill>
                      <a:prstDash val="solid"/>
                    </a:lnR>
                    <a:lnT w="6350">
                      <a:solidFill>
                        <a:srgbClr val="A7A9AC"/>
                      </a:solidFill>
                      <a:prstDash val="solid"/>
                    </a:lnT>
                    <a:lnB w="6350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0" marR="163195">
                        <a:lnSpc>
                          <a:spcPct val="111100"/>
                        </a:lnSpc>
                        <a:spcBef>
                          <a:spcPts val="555"/>
                        </a:spcBef>
                      </a:pPr>
                      <a:r>
                        <a:rPr sz="900" spc="-5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ERP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6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and</a:t>
                      </a:r>
                      <a:r>
                        <a:rPr sz="900" spc="-1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4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CRM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advisory</a:t>
                      </a:r>
                      <a:r>
                        <a:rPr sz="900" spc="-1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(pre-acquisition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8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systems</a:t>
                      </a:r>
                      <a:r>
                        <a:rPr sz="900" spc="-1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analysis—accounting,</a:t>
                      </a:r>
                      <a:r>
                        <a:rPr sz="900" spc="-1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finance,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8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service,</a:t>
                      </a:r>
                      <a:r>
                        <a:rPr sz="900" spc="-1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8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sales,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8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order-to-cash,</a:t>
                      </a:r>
                      <a:r>
                        <a:rPr sz="900" spc="-14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commerce</a:t>
                      </a:r>
                      <a:r>
                        <a:rPr sz="900" spc="-13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6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and</a:t>
                      </a:r>
                      <a:r>
                        <a:rPr sz="900" spc="-13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11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more).</a:t>
                      </a:r>
                      <a:endParaRPr sz="900">
                        <a:latin typeface="Verdana"/>
                        <a:cs typeface="Verdana"/>
                      </a:endParaRPr>
                    </a:p>
                  </a:txBody>
                  <a:tcPr marL="0" marR="0" marT="70485" marB="0">
                    <a:lnL w="6350">
                      <a:solidFill>
                        <a:srgbClr val="A7A9AC"/>
                      </a:solidFill>
                      <a:prstDash val="solid"/>
                    </a:lnL>
                    <a:lnR w="6350">
                      <a:solidFill>
                        <a:srgbClr val="A7A9AC"/>
                      </a:solidFill>
                      <a:prstDash val="solid"/>
                    </a:lnR>
                    <a:lnT w="6350">
                      <a:solidFill>
                        <a:srgbClr val="A7A9AC"/>
                      </a:solidFill>
                      <a:prstDash val="solid"/>
                    </a:lnT>
                    <a:lnB w="6350">
                      <a:solidFill>
                        <a:srgbClr val="A7A9A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8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14300">
                        <a:lnSpc>
                          <a:spcPct val="100000"/>
                        </a:lnSpc>
                      </a:pPr>
                      <a:r>
                        <a:rPr sz="900" spc="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O</a:t>
                      </a:r>
                      <a:r>
                        <a:rPr sz="900" spc="1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</a:t>
                      </a:r>
                      <a:r>
                        <a:rPr sz="900" spc="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900" spc="-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900" spc="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900" spc="2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900" spc="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io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nal</a:t>
                      </a:r>
                      <a:r>
                        <a:rPr sz="900" spc="-1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Eff</a:t>
                      </a:r>
                      <a:r>
                        <a:rPr sz="900" spc="1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900" spc="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c</a:t>
                      </a:r>
                      <a:r>
                        <a:rPr sz="900" spc="2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900" spc="1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900" spc="-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v</a:t>
                      </a:r>
                      <a:r>
                        <a:rPr sz="900" spc="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en</a:t>
                      </a:r>
                      <a:r>
                        <a:rPr sz="900" spc="1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es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s</a:t>
                      </a:r>
                      <a:endParaRPr sz="900">
                        <a:latin typeface="Verdana"/>
                        <a:cs typeface="Verdana"/>
                      </a:endParaRPr>
                    </a:p>
                  </a:txBody>
                  <a:tcPr marL="0" marR="0" marT="1270" marB="0">
                    <a:lnL w="6350">
                      <a:solidFill>
                        <a:srgbClr val="A7A9AC"/>
                      </a:solidFill>
                      <a:prstDash val="solid"/>
                    </a:lnL>
                    <a:lnR w="6350">
                      <a:solidFill>
                        <a:srgbClr val="A7A9AC"/>
                      </a:solidFill>
                      <a:prstDash val="solid"/>
                    </a:lnR>
                    <a:lnT w="6350">
                      <a:solidFill>
                        <a:srgbClr val="A7A9AC"/>
                      </a:solidFill>
                      <a:prstDash val="solid"/>
                    </a:lnT>
                    <a:lnB w="6350">
                      <a:solidFill>
                        <a:srgbClr val="A7A9AC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233045">
                        <a:lnSpc>
                          <a:spcPct val="111100"/>
                        </a:lnSpc>
                        <a:spcBef>
                          <a:spcPts val="555"/>
                        </a:spcBef>
                      </a:pPr>
                      <a:r>
                        <a:rPr sz="900" spc="-8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Comprehensive,</a:t>
                      </a:r>
                      <a:r>
                        <a:rPr sz="900" spc="-1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proactive</a:t>
                      </a:r>
                      <a:r>
                        <a:rPr sz="900" spc="-1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8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analysis</a:t>
                      </a:r>
                      <a:r>
                        <a:rPr sz="900" spc="-12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4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of</a:t>
                      </a:r>
                      <a:r>
                        <a:rPr sz="900" spc="-1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8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current</a:t>
                      </a:r>
                      <a:r>
                        <a:rPr sz="900" spc="-12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8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systems</a:t>
                      </a:r>
                      <a:r>
                        <a:rPr sz="900" spc="-1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to</a:t>
                      </a:r>
                      <a:r>
                        <a:rPr sz="900" spc="-12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6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quantify</a:t>
                      </a:r>
                      <a:r>
                        <a:rPr sz="900" spc="-1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impact/savings.</a:t>
                      </a:r>
                      <a:r>
                        <a:rPr sz="900" spc="-12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8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Real-time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8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data</a:t>
                      </a:r>
                      <a:r>
                        <a:rPr sz="900" spc="-13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with</a:t>
                      </a:r>
                      <a:r>
                        <a:rPr sz="900" spc="-13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9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KPI</a:t>
                      </a:r>
                      <a:r>
                        <a:rPr sz="900" spc="-13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dashboards</a:t>
                      </a:r>
                      <a:r>
                        <a:rPr sz="900" spc="-13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to</a:t>
                      </a:r>
                      <a:r>
                        <a:rPr sz="900" spc="-13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6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drill</a:t>
                      </a:r>
                      <a:r>
                        <a:rPr sz="900" spc="-13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down</a:t>
                      </a:r>
                      <a:r>
                        <a:rPr sz="900" spc="-13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across</a:t>
                      </a:r>
                      <a:r>
                        <a:rPr sz="900" spc="-13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8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every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process.</a:t>
                      </a:r>
                      <a:endParaRPr sz="900">
                        <a:latin typeface="Verdana"/>
                        <a:cs typeface="Verdana"/>
                      </a:endParaRPr>
                    </a:p>
                  </a:txBody>
                  <a:tcPr marL="0" marR="0" marT="70485" marB="0">
                    <a:lnL w="6350">
                      <a:solidFill>
                        <a:srgbClr val="A7A9AC"/>
                      </a:solidFill>
                      <a:prstDash val="solid"/>
                    </a:lnL>
                    <a:lnR w="6350">
                      <a:solidFill>
                        <a:srgbClr val="A7A9AC"/>
                      </a:solidFill>
                      <a:prstDash val="solid"/>
                    </a:lnR>
                    <a:lnT w="6350">
                      <a:solidFill>
                        <a:srgbClr val="A7A9AC"/>
                      </a:solidFill>
                      <a:prstDash val="solid"/>
                    </a:lnT>
                    <a:lnB w="6350">
                      <a:solidFill>
                        <a:srgbClr val="A7A9AC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68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14300">
                        <a:lnSpc>
                          <a:spcPct val="100000"/>
                        </a:lnSpc>
                      </a:pPr>
                      <a:r>
                        <a:rPr sz="900" spc="-3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F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900" spc="1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s</a:t>
                      </a:r>
                      <a:r>
                        <a:rPr sz="900" spc="1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,</a:t>
                      </a:r>
                      <a:r>
                        <a:rPr sz="900" spc="-1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ff</a:t>
                      </a:r>
                      <a:r>
                        <a:rPr sz="900" spc="1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ic</a:t>
                      </a:r>
                      <a:r>
                        <a:rPr sz="900" spc="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ie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nt</a:t>
                      </a:r>
                      <a:r>
                        <a:rPr sz="900" spc="-1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Im</a:t>
                      </a:r>
                      <a:r>
                        <a:rPr sz="900" spc="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pleme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n</a:t>
                      </a:r>
                      <a:r>
                        <a:rPr sz="900" spc="1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900" spc="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900" spc="2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900" spc="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io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n</a:t>
                      </a:r>
                      <a:endParaRPr sz="900">
                        <a:latin typeface="Verdana"/>
                        <a:cs typeface="Verdana"/>
                      </a:endParaRPr>
                    </a:p>
                  </a:txBody>
                  <a:tcPr marL="0" marR="0" marT="1270" marB="0">
                    <a:lnL w="6350">
                      <a:solidFill>
                        <a:srgbClr val="A7A9AC"/>
                      </a:solidFill>
                      <a:prstDash val="solid"/>
                    </a:lnL>
                    <a:lnR w="6350">
                      <a:solidFill>
                        <a:srgbClr val="A7A9AC"/>
                      </a:solidFill>
                      <a:prstDash val="solid"/>
                    </a:lnR>
                    <a:lnT w="6350">
                      <a:solidFill>
                        <a:srgbClr val="A7A9AC"/>
                      </a:solidFill>
                      <a:prstDash val="solid"/>
                    </a:lnT>
                    <a:lnB w="6350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0" marR="674370">
                        <a:lnSpc>
                          <a:spcPct val="111100"/>
                        </a:lnSpc>
                        <a:spcBef>
                          <a:spcPts val="555"/>
                        </a:spcBef>
                      </a:pPr>
                      <a:r>
                        <a:rPr sz="900" spc="-7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Proven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to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6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be</a:t>
                      </a:r>
                      <a:r>
                        <a:rPr sz="900" spc="-1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significantly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8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faster</a:t>
                      </a:r>
                      <a:r>
                        <a:rPr sz="900" spc="-1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than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traditional</a:t>
                      </a:r>
                      <a:r>
                        <a:rPr sz="900" spc="-1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on-premise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5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ERP</a:t>
                      </a:r>
                      <a:r>
                        <a:rPr sz="900" spc="-1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with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best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practices </a:t>
                      </a:r>
                      <a:r>
                        <a:rPr sz="900" spc="-3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methodology</a:t>
                      </a:r>
                      <a:r>
                        <a:rPr sz="900" spc="-13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6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and</a:t>
                      </a:r>
                      <a:r>
                        <a:rPr sz="900" spc="-13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customers</a:t>
                      </a:r>
                      <a:r>
                        <a:rPr sz="900" spc="-13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spanning</a:t>
                      </a:r>
                      <a:r>
                        <a:rPr sz="900" spc="-13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8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virtually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8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every</a:t>
                      </a:r>
                      <a:r>
                        <a:rPr sz="900" spc="-13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8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industry.</a:t>
                      </a:r>
                      <a:endParaRPr sz="900">
                        <a:latin typeface="Verdana"/>
                        <a:cs typeface="Verdana"/>
                      </a:endParaRPr>
                    </a:p>
                  </a:txBody>
                  <a:tcPr marL="0" marR="0" marT="70485" marB="0">
                    <a:lnL w="6350">
                      <a:solidFill>
                        <a:srgbClr val="A7A9AC"/>
                      </a:solidFill>
                      <a:prstDash val="solid"/>
                    </a:lnL>
                    <a:lnR w="6350">
                      <a:solidFill>
                        <a:srgbClr val="A7A9AC"/>
                      </a:solidFill>
                      <a:prstDash val="solid"/>
                    </a:lnR>
                    <a:lnT w="6350">
                      <a:solidFill>
                        <a:srgbClr val="A7A9AC"/>
                      </a:solidFill>
                      <a:prstDash val="solid"/>
                    </a:lnT>
                    <a:lnB w="6350">
                      <a:solidFill>
                        <a:srgbClr val="A7A9A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68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14300">
                        <a:lnSpc>
                          <a:spcPct val="100000"/>
                        </a:lnSpc>
                      </a:pPr>
                      <a:r>
                        <a:rPr sz="9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Rel</a:t>
                      </a:r>
                      <a:r>
                        <a:rPr sz="900" spc="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900" spc="2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900" spc="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io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ns</a:t>
                      </a:r>
                      <a:r>
                        <a:rPr sz="900" spc="-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h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ip</a:t>
                      </a:r>
                      <a:r>
                        <a:rPr sz="900" spc="-1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M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ana</a:t>
                      </a:r>
                      <a:r>
                        <a:rPr sz="900" spc="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geme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nt</a:t>
                      </a:r>
                      <a:endParaRPr sz="900">
                        <a:latin typeface="Verdana"/>
                        <a:cs typeface="Verdana"/>
                      </a:endParaRPr>
                    </a:p>
                  </a:txBody>
                  <a:tcPr marL="0" marR="0" marT="1270" marB="0">
                    <a:lnL w="6350">
                      <a:solidFill>
                        <a:srgbClr val="A7A9AC"/>
                      </a:solidFill>
                      <a:prstDash val="solid"/>
                    </a:lnL>
                    <a:lnR w="6350">
                      <a:solidFill>
                        <a:srgbClr val="A7A9AC"/>
                      </a:solidFill>
                      <a:prstDash val="solid"/>
                    </a:lnR>
                    <a:lnT w="6350">
                      <a:solidFill>
                        <a:srgbClr val="A7A9AC"/>
                      </a:solidFill>
                      <a:prstDash val="solid"/>
                    </a:lnT>
                    <a:lnB w="6350">
                      <a:solidFill>
                        <a:srgbClr val="A7A9AC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260350">
                        <a:lnSpc>
                          <a:spcPct val="111100"/>
                        </a:lnSpc>
                        <a:spcBef>
                          <a:spcPts val="555"/>
                        </a:spcBef>
                      </a:pPr>
                      <a:r>
                        <a:rPr sz="900" spc="-8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Single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6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point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4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of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contact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6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for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all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your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6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portfolio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6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needs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6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and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8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champion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6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for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8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6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full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suite</a:t>
                      </a:r>
                      <a:r>
                        <a:rPr sz="900" spc="-1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4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of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8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NetSuite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services.</a:t>
                      </a:r>
                      <a:r>
                        <a:rPr sz="900" spc="-13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Dedicated</a:t>
                      </a:r>
                      <a:r>
                        <a:rPr sz="900" spc="-13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9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team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to</a:t>
                      </a:r>
                      <a:r>
                        <a:rPr sz="900" spc="-13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6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focus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across</a:t>
                      </a:r>
                      <a:r>
                        <a:rPr sz="900" spc="-13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8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sales,</a:t>
                      </a:r>
                      <a:r>
                        <a:rPr sz="900" spc="-13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service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6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and</a:t>
                      </a:r>
                      <a:r>
                        <a:rPr sz="900" spc="-13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8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implementation.</a:t>
                      </a:r>
                      <a:endParaRPr sz="900">
                        <a:latin typeface="Verdana"/>
                        <a:cs typeface="Verdana"/>
                      </a:endParaRPr>
                    </a:p>
                  </a:txBody>
                  <a:tcPr marL="0" marR="0" marT="70485" marB="0">
                    <a:lnL w="6350">
                      <a:solidFill>
                        <a:srgbClr val="A7A9AC"/>
                      </a:solidFill>
                      <a:prstDash val="solid"/>
                    </a:lnL>
                    <a:lnR w="6350">
                      <a:solidFill>
                        <a:srgbClr val="A7A9AC"/>
                      </a:solidFill>
                      <a:prstDash val="solid"/>
                    </a:lnR>
                    <a:lnT w="6350">
                      <a:solidFill>
                        <a:srgbClr val="A7A9AC"/>
                      </a:solidFill>
                      <a:prstDash val="solid"/>
                    </a:lnT>
                    <a:lnB w="6350">
                      <a:solidFill>
                        <a:srgbClr val="A7A9AC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16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14300">
                        <a:lnSpc>
                          <a:spcPct val="100000"/>
                        </a:lnSpc>
                      </a:pPr>
                      <a:r>
                        <a:rPr sz="900" spc="1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Hyp</a:t>
                      </a:r>
                      <a:r>
                        <a:rPr sz="900" spc="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900" spc="-5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900" spc="1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-G</a:t>
                      </a:r>
                      <a:r>
                        <a:rPr sz="900" spc="-1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o</a:t>
                      </a:r>
                      <a:r>
                        <a:rPr sz="900" spc="4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w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th</a:t>
                      </a:r>
                      <a:r>
                        <a:rPr sz="900" spc="-1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900" spc="1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ch</a:t>
                      </a:r>
                      <a:r>
                        <a:rPr sz="900" spc="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n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o</a:t>
                      </a:r>
                      <a:r>
                        <a:rPr sz="900" spc="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l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o</a:t>
                      </a:r>
                      <a:r>
                        <a:rPr sz="900" spc="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g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y</a:t>
                      </a:r>
                      <a:endParaRPr sz="9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6350">
                      <a:solidFill>
                        <a:srgbClr val="A7A9AC"/>
                      </a:solidFill>
                      <a:prstDash val="solid"/>
                    </a:lnL>
                    <a:lnR w="6350">
                      <a:solidFill>
                        <a:srgbClr val="A7A9AC"/>
                      </a:solidFill>
                      <a:prstDash val="solid"/>
                    </a:lnR>
                    <a:lnT w="6350">
                      <a:solidFill>
                        <a:srgbClr val="A7A9AC"/>
                      </a:solidFill>
                      <a:prstDash val="solid"/>
                    </a:lnT>
                    <a:lnB w="6350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0" marR="125095">
                        <a:lnSpc>
                          <a:spcPct val="111100"/>
                        </a:lnSpc>
                        <a:spcBef>
                          <a:spcPts val="555"/>
                        </a:spcBef>
                      </a:pPr>
                      <a:r>
                        <a:rPr sz="900" spc="-6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Portfolios</a:t>
                      </a:r>
                      <a:r>
                        <a:rPr sz="900" spc="-1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expand</a:t>
                      </a:r>
                      <a:r>
                        <a:rPr sz="900" spc="-12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through</a:t>
                      </a:r>
                      <a:r>
                        <a:rPr sz="900" spc="-12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6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add-on</a:t>
                      </a:r>
                      <a:r>
                        <a:rPr sz="900" spc="-12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acquisitions</a:t>
                      </a:r>
                      <a:r>
                        <a:rPr sz="900" spc="-12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6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and/or</a:t>
                      </a:r>
                      <a:r>
                        <a:rPr sz="900" spc="-1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using</a:t>
                      </a:r>
                      <a:r>
                        <a:rPr sz="900" spc="-12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homegrown</a:t>
                      </a:r>
                      <a:r>
                        <a:rPr sz="900" spc="-12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8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systems</a:t>
                      </a:r>
                      <a:r>
                        <a:rPr sz="900" spc="-12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6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can</a:t>
                      </a:r>
                      <a:r>
                        <a:rPr sz="900" spc="-12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8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migrate </a:t>
                      </a:r>
                      <a:r>
                        <a:rPr sz="900" spc="-8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to</a:t>
                      </a:r>
                      <a:r>
                        <a:rPr sz="900" spc="-13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8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multi-tenant,</a:t>
                      </a:r>
                      <a:r>
                        <a:rPr sz="900" spc="-13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6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cloud-based</a:t>
                      </a:r>
                      <a:r>
                        <a:rPr sz="900" spc="-13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business</a:t>
                      </a:r>
                      <a:r>
                        <a:rPr sz="900" spc="-13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8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management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software</a:t>
                      </a:r>
                      <a:r>
                        <a:rPr sz="900" spc="-13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8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that</a:t>
                      </a:r>
                      <a:r>
                        <a:rPr sz="900" spc="-13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6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is</a:t>
                      </a:r>
                      <a:r>
                        <a:rPr sz="900" spc="-13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the</a:t>
                      </a:r>
                      <a:r>
                        <a:rPr sz="900" spc="-13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heart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4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of</a:t>
                      </a:r>
                      <a:r>
                        <a:rPr sz="900" spc="-13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8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many</a:t>
                      </a:r>
                      <a:r>
                        <a:rPr sz="900" spc="-13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4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of</a:t>
                      </a:r>
                      <a:endParaRPr sz="900">
                        <a:latin typeface="Verdana"/>
                        <a:cs typeface="Verdana"/>
                      </a:endParaRPr>
                    </a:p>
                    <a:p>
                      <a:pPr marL="114300" marR="279400">
                        <a:lnSpc>
                          <a:spcPct val="111100"/>
                        </a:lnSpc>
                      </a:pP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the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most</a:t>
                      </a:r>
                      <a:r>
                        <a:rPr sz="900" spc="-1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progressive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companies</a:t>
                      </a:r>
                      <a:r>
                        <a:rPr sz="900" spc="-1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1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today.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8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NetSuite’s</a:t>
                      </a:r>
                      <a:r>
                        <a:rPr sz="900" spc="-1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8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repeatable</a:t>
                      </a:r>
                      <a:r>
                        <a:rPr sz="900" spc="-1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deployment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6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model</a:t>
                      </a:r>
                      <a:r>
                        <a:rPr sz="900" spc="-1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6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help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firms </a:t>
                      </a:r>
                      <a:r>
                        <a:rPr sz="900" spc="-3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quickly</a:t>
                      </a:r>
                      <a:r>
                        <a:rPr sz="900" spc="-13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6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equip</a:t>
                      </a:r>
                      <a:r>
                        <a:rPr sz="900" spc="-13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8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new</a:t>
                      </a:r>
                      <a:r>
                        <a:rPr sz="900" spc="-13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global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subsidiaries</a:t>
                      </a:r>
                      <a:r>
                        <a:rPr sz="900" spc="-13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with</a:t>
                      </a:r>
                      <a:r>
                        <a:rPr sz="900" spc="-13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6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solutions</a:t>
                      </a:r>
                      <a:r>
                        <a:rPr sz="900" spc="-13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8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as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business</a:t>
                      </a:r>
                      <a:r>
                        <a:rPr sz="900" spc="-13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8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scales.</a:t>
                      </a:r>
                      <a:endParaRPr sz="900">
                        <a:latin typeface="Verdana"/>
                        <a:cs typeface="Verdana"/>
                      </a:endParaRPr>
                    </a:p>
                  </a:txBody>
                  <a:tcPr marL="0" marR="0" marT="70485" marB="0">
                    <a:lnL w="6350">
                      <a:solidFill>
                        <a:srgbClr val="A7A9AC"/>
                      </a:solidFill>
                      <a:prstDash val="solid"/>
                    </a:lnL>
                    <a:lnR w="6350">
                      <a:solidFill>
                        <a:srgbClr val="A7A9AC"/>
                      </a:solidFill>
                      <a:prstDash val="solid"/>
                    </a:lnR>
                    <a:lnT w="6350">
                      <a:solidFill>
                        <a:srgbClr val="A7A9AC"/>
                      </a:solidFill>
                      <a:prstDash val="solid"/>
                    </a:lnT>
                    <a:lnB w="6350">
                      <a:solidFill>
                        <a:srgbClr val="A7A9A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8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14300">
                        <a:lnSpc>
                          <a:spcPct val="100000"/>
                        </a:lnSpc>
                      </a:pPr>
                      <a:r>
                        <a:rPr sz="900" spc="1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F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ina</a:t>
                      </a:r>
                      <a:r>
                        <a:rPr sz="900" spc="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n</a:t>
                      </a:r>
                      <a:r>
                        <a:rPr sz="900" spc="1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c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ial</a:t>
                      </a:r>
                      <a:r>
                        <a:rPr sz="900" spc="-1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Im</a:t>
                      </a:r>
                      <a:r>
                        <a:rPr sz="900" spc="1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</a:t>
                      </a:r>
                      <a:r>
                        <a:rPr sz="900" spc="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900" spc="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c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t</a:t>
                      </a:r>
                      <a:endParaRPr sz="900">
                        <a:latin typeface="Verdana"/>
                        <a:cs typeface="Verdana"/>
                      </a:endParaRPr>
                    </a:p>
                  </a:txBody>
                  <a:tcPr marL="0" marR="0" marT="1270" marB="0">
                    <a:lnL w="6350">
                      <a:solidFill>
                        <a:srgbClr val="A7A9AC"/>
                      </a:solidFill>
                      <a:prstDash val="solid"/>
                    </a:lnL>
                    <a:lnR w="6350">
                      <a:solidFill>
                        <a:srgbClr val="A7A9AC"/>
                      </a:solidFill>
                      <a:prstDash val="solid"/>
                    </a:lnR>
                    <a:lnT w="6350">
                      <a:solidFill>
                        <a:srgbClr val="A7A9AC"/>
                      </a:solidFill>
                      <a:prstDash val="solid"/>
                    </a:lnT>
                    <a:lnB w="6350">
                      <a:solidFill>
                        <a:srgbClr val="A7A9AC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281305">
                        <a:lnSpc>
                          <a:spcPct val="111100"/>
                        </a:lnSpc>
                        <a:spcBef>
                          <a:spcPts val="555"/>
                        </a:spcBef>
                      </a:pPr>
                      <a:r>
                        <a:rPr sz="900" spc="-7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Preferred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commercial</a:t>
                      </a:r>
                      <a:r>
                        <a:rPr sz="900" spc="-1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9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terms</a:t>
                      </a:r>
                      <a:r>
                        <a:rPr sz="900" spc="-1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6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for</a:t>
                      </a:r>
                      <a:r>
                        <a:rPr sz="900" spc="-1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6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portfolio</a:t>
                      </a:r>
                      <a:r>
                        <a:rPr sz="900" spc="-1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companies</a:t>
                      </a:r>
                      <a:r>
                        <a:rPr sz="900" spc="-1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6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and</a:t>
                      </a:r>
                      <a:r>
                        <a:rPr sz="900" spc="-1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8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new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business</a:t>
                      </a:r>
                      <a:r>
                        <a:rPr sz="900" spc="-1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acquisitions.</a:t>
                      </a:r>
                      <a:r>
                        <a:rPr sz="900" spc="-1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Cost</a:t>
                      </a:r>
                      <a:r>
                        <a:rPr sz="900" spc="-1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4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of </a:t>
                      </a:r>
                      <a:r>
                        <a:rPr sz="900" spc="-3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o</a:t>
                      </a:r>
                      <a:r>
                        <a:rPr sz="900" spc="-1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w</a:t>
                      </a:r>
                      <a:r>
                        <a:rPr sz="900" spc="-1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ne</a:t>
                      </a:r>
                      <a:r>
                        <a:rPr sz="900" spc="-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900" spc="-2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shi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</a:t>
                      </a:r>
                      <a:r>
                        <a:rPr sz="900" spc="-13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1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900" spc="-1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y</a:t>
                      </a:r>
                      <a:r>
                        <a:rPr sz="900" spc="-2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</a:t>
                      </a:r>
                      <a:r>
                        <a:rPr sz="900" spc="-1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900" spc="-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c</a:t>
                      </a:r>
                      <a:r>
                        <a:rPr sz="900" spc="-2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900" spc="-1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l</a:t>
                      </a:r>
                      <a:r>
                        <a:rPr sz="900" spc="-1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l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y</a:t>
                      </a:r>
                      <a:r>
                        <a:rPr sz="900" spc="-13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4</a:t>
                      </a:r>
                      <a:r>
                        <a:rPr sz="900" spc="-1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0</a:t>
                      </a:r>
                      <a:r>
                        <a:rPr sz="900" spc="-1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%</a:t>
                      </a:r>
                      <a:r>
                        <a:rPr sz="900" spc="-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-</a:t>
                      </a:r>
                      <a:r>
                        <a:rPr sz="900" spc="-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5</a:t>
                      </a:r>
                      <a:r>
                        <a:rPr sz="900" spc="-1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0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%</a:t>
                      </a:r>
                      <a:r>
                        <a:rPr sz="900" spc="-13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1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l</a:t>
                      </a:r>
                      <a:r>
                        <a:rPr sz="900" spc="-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es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s</a:t>
                      </a:r>
                      <a:r>
                        <a:rPr sz="900" spc="-13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1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900" spc="-2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h</a:t>
                      </a:r>
                      <a:r>
                        <a:rPr sz="900" spc="-1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n</a:t>
                      </a:r>
                      <a:r>
                        <a:rPr sz="900" spc="-13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1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on-p</a:t>
                      </a:r>
                      <a:r>
                        <a:rPr sz="900" spc="-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900" spc="-1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900" spc="-2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mi</a:t>
                      </a:r>
                      <a:r>
                        <a:rPr sz="900" spc="-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s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900" spc="-13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s</a:t>
                      </a:r>
                      <a:r>
                        <a:rPr sz="900" spc="-2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ol</a:t>
                      </a:r>
                      <a:r>
                        <a:rPr sz="900" spc="-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u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900" spc="-1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io</a:t>
                      </a:r>
                      <a:r>
                        <a:rPr sz="900" spc="-2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n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s.</a:t>
                      </a:r>
                      <a:endParaRPr sz="900">
                        <a:latin typeface="Verdana"/>
                        <a:cs typeface="Verdana"/>
                      </a:endParaRPr>
                    </a:p>
                  </a:txBody>
                  <a:tcPr marL="0" marR="0" marT="70485" marB="0">
                    <a:lnL w="6350">
                      <a:solidFill>
                        <a:srgbClr val="A7A9AC"/>
                      </a:solidFill>
                      <a:prstDash val="solid"/>
                    </a:lnL>
                    <a:lnR w="6350">
                      <a:solidFill>
                        <a:srgbClr val="A7A9AC"/>
                      </a:solidFill>
                      <a:prstDash val="solid"/>
                    </a:lnR>
                    <a:lnT w="6350">
                      <a:solidFill>
                        <a:srgbClr val="A7A9AC"/>
                      </a:solidFill>
                      <a:prstDash val="solid"/>
                    </a:lnT>
                    <a:lnB w="6350">
                      <a:solidFill>
                        <a:srgbClr val="A7A9AC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97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14300">
                        <a:lnSpc>
                          <a:spcPct val="100000"/>
                        </a:lnSpc>
                      </a:pPr>
                      <a:r>
                        <a:rPr sz="900" spc="1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G</a:t>
                      </a:r>
                      <a:r>
                        <a:rPr sz="900" spc="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lo</a:t>
                      </a:r>
                      <a:r>
                        <a:rPr sz="900" spc="1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b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al</a:t>
                      </a:r>
                      <a:r>
                        <a:rPr sz="900" spc="-1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1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el</a:t>
                      </a:r>
                      <a:r>
                        <a:rPr sz="900" spc="1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900" spc="-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v</a:t>
                      </a:r>
                      <a:r>
                        <a:rPr sz="900" spc="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900" spc="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y</a:t>
                      </a:r>
                      <a:endParaRPr sz="900">
                        <a:latin typeface="Verdana"/>
                        <a:cs typeface="Verdana"/>
                      </a:endParaRPr>
                    </a:p>
                  </a:txBody>
                  <a:tcPr marL="0" marR="0" marT="5080" marB="0">
                    <a:lnL w="6350">
                      <a:solidFill>
                        <a:srgbClr val="A7A9AC"/>
                      </a:solidFill>
                      <a:prstDash val="solid"/>
                    </a:lnL>
                    <a:lnR w="6350">
                      <a:solidFill>
                        <a:srgbClr val="A7A9AC"/>
                      </a:solidFill>
                      <a:prstDash val="solid"/>
                    </a:lnR>
                    <a:lnT w="6350">
                      <a:solidFill>
                        <a:srgbClr val="A7A9AC"/>
                      </a:solidFill>
                      <a:prstDash val="solid"/>
                    </a:lnT>
                    <a:lnB w="6350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14300">
                        <a:lnSpc>
                          <a:spcPct val="100000"/>
                        </a:lnSpc>
                      </a:pPr>
                      <a:r>
                        <a:rPr sz="900" spc="-9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Seamless,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coordinated</a:t>
                      </a:r>
                      <a:r>
                        <a:rPr sz="900" spc="-1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delivery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across</a:t>
                      </a:r>
                      <a:r>
                        <a:rPr sz="900" spc="-1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6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North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America,</a:t>
                      </a:r>
                      <a:r>
                        <a:rPr sz="900" spc="-1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EMEA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6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and</a:t>
                      </a:r>
                      <a:r>
                        <a:rPr sz="900" spc="-1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6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Asia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6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Pacific.</a:t>
                      </a:r>
                      <a:endParaRPr sz="900">
                        <a:latin typeface="Verdana"/>
                        <a:cs typeface="Verdana"/>
                      </a:endParaRPr>
                    </a:p>
                  </a:txBody>
                  <a:tcPr marL="0" marR="0" marT="5080" marB="0">
                    <a:lnL w="6350">
                      <a:solidFill>
                        <a:srgbClr val="A7A9AC"/>
                      </a:solidFill>
                      <a:prstDash val="solid"/>
                    </a:lnL>
                    <a:lnR w="6350">
                      <a:solidFill>
                        <a:srgbClr val="A7A9AC"/>
                      </a:solidFill>
                      <a:prstDash val="solid"/>
                    </a:lnR>
                    <a:lnT w="6350">
                      <a:solidFill>
                        <a:srgbClr val="A7A9AC"/>
                      </a:solidFill>
                      <a:prstDash val="solid"/>
                    </a:lnT>
                    <a:lnB w="6350">
                      <a:solidFill>
                        <a:srgbClr val="A7A9A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8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14300">
                        <a:lnSpc>
                          <a:spcPct val="100000"/>
                        </a:lnSpc>
                      </a:pPr>
                      <a:r>
                        <a:rPr sz="900" spc="1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B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u</a:t>
                      </a:r>
                      <a:r>
                        <a:rPr sz="900" spc="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s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900" spc="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n</a:t>
                      </a:r>
                      <a:r>
                        <a:rPr sz="900" spc="1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es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s</a:t>
                      </a:r>
                      <a:r>
                        <a:rPr sz="900" spc="-1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In</a:t>
                      </a:r>
                      <a:r>
                        <a:rPr sz="900" spc="-1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900" spc="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l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li</a:t>
                      </a:r>
                      <a:r>
                        <a:rPr sz="900" spc="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gen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ce</a:t>
                      </a:r>
                      <a:endParaRPr sz="900">
                        <a:latin typeface="Verdana"/>
                        <a:cs typeface="Verdana"/>
                      </a:endParaRPr>
                    </a:p>
                  </a:txBody>
                  <a:tcPr marL="0" marR="0" marT="1270" marB="0">
                    <a:lnL w="6350">
                      <a:solidFill>
                        <a:srgbClr val="A7A9AC"/>
                      </a:solidFill>
                      <a:prstDash val="solid"/>
                    </a:lnL>
                    <a:lnR w="6350">
                      <a:solidFill>
                        <a:srgbClr val="A7A9AC"/>
                      </a:solidFill>
                      <a:prstDash val="solid"/>
                    </a:lnR>
                    <a:lnT w="6350">
                      <a:solidFill>
                        <a:srgbClr val="A7A9AC"/>
                      </a:solidFill>
                      <a:prstDash val="solid"/>
                    </a:lnT>
                    <a:lnB w="6350">
                      <a:solidFill>
                        <a:srgbClr val="A7A9AC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452120">
                        <a:lnSpc>
                          <a:spcPct val="111100"/>
                        </a:lnSpc>
                        <a:spcBef>
                          <a:spcPts val="555"/>
                        </a:spcBef>
                      </a:pPr>
                      <a:r>
                        <a:rPr sz="900" spc="-8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Real-time</a:t>
                      </a:r>
                      <a:r>
                        <a:rPr sz="900" spc="-13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8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executive</a:t>
                      </a:r>
                      <a:r>
                        <a:rPr sz="900" spc="-1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dashboards</a:t>
                      </a:r>
                      <a:r>
                        <a:rPr sz="900" spc="-1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6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and</a:t>
                      </a:r>
                      <a:r>
                        <a:rPr sz="900" spc="-1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insights</a:t>
                      </a:r>
                      <a:r>
                        <a:rPr sz="900" spc="-1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6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for</a:t>
                      </a:r>
                      <a:r>
                        <a:rPr sz="900" spc="-1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operations,</a:t>
                      </a:r>
                      <a:r>
                        <a:rPr sz="900" spc="-1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resource</a:t>
                      </a:r>
                      <a:r>
                        <a:rPr sz="900" spc="-1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groups</a:t>
                      </a:r>
                      <a:r>
                        <a:rPr sz="900" spc="-1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6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and</a:t>
                      </a:r>
                      <a:r>
                        <a:rPr sz="900" spc="-12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7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entire </a:t>
                      </a:r>
                      <a:r>
                        <a:rPr sz="900" spc="-30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8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executive</a:t>
                      </a:r>
                      <a:r>
                        <a:rPr sz="900" spc="-14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80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management</a:t>
                      </a:r>
                      <a:r>
                        <a:rPr sz="900" spc="-13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900" spc="-95" dirty="0">
                          <a:solidFill>
                            <a:srgbClr val="231F20"/>
                          </a:solidFill>
                          <a:latin typeface="Verdana"/>
                          <a:cs typeface="Verdana"/>
                        </a:rPr>
                        <a:t>teams.</a:t>
                      </a:r>
                      <a:endParaRPr sz="900">
                        <a:latin typeface="Verdana"/>
                        <a:cs typeface="Verdana"/>
                      </a:endParaRPr>
                    </a:p>
                  </a:txBody>
                  <a:tcPr marL="0" marR="0" marT="70485" marB="0">
                    <a:lnL w="6350">
                      <a:solidFill>
                        <a:srgbClr val="A7A9AC"/>
                      </a:solidFill>
                      <a:prstDash val="solid"/>
                    </a:lnL>
                    <a:lnR w="6350">
                      <a:solidFill>
                        <a:srgbClr val="A7A9AC"/>
                      </a:solidFill>
                      <a:prstDash val="solid"/>
                    </a:lnR>
                    <a:lnT w="6350">
                      <a:solidFill>
                        <a:srgbClr val="A7A9AC"/>
                      </a:solidFill>
                      <a:prstDash val="solid"/>
                    </a:lnT>
                    <a:lnB w="6350">
                      <a:solidFill>
                        <a:srgbClr val="A7A9AC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808495" y="9993998"/>
            <a:ext cx="295275" cy="295275"/>
            <a:chOff x="6808495" y="9993998"/>
            <a:chExt cx="295275" cy="29527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71436" y="10060001"/>
              <a:ext cx="166522" cy="166522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6808495" y="9993998"/>
              <a:ext cx="295275" cy="295275"/>
            </a:xfrm>
            <a:custGeom>
              <a:avLst/>
              <a:gdLst/>
              <a:ahLst/>
              <a:cxnLst/>
              <a:rect l="l" t="t" r="r" b="b"/>
              <a:pathLst>
                <a:path w="295275" h="295275">
                  <a:moveTo>
                    <a:pt x="294703" y="0"/>
                  </a:moveTo>
                  <a:lnTo>
                    <a:pt x="0" y="0"/>
                  </a:lnTo>
                  <a:lnTo>
                    <a:pt x="0" y="294703"/>
                  </a:lnTo>
                  <a:lnTo>
                    <a:pt x="294703" y="294703"/>
                  </a:lnTo>
                  <a:lnTo>
                    <a:pt x="294703" y="251714"/>
                  </a:lnTo>
                  <a:lnTo>
                    <a:pt x="104381" y="251714"/>
                  </a:lnTo>
                  <a:lnTo>
                    <a:pt x="92051" y="250706"/>
                  </a:lnTo>
                  <a:lnTo>
                    <a:pt x="53905" y="226713"/>
                  </a:lnTo>
                  <a:lnTo>
                    <a:pt x="44513" y="191858"/>
                  </a:lnTo>
                  <a:lnTo>
                    <a:pt x="44513" y="107442"/>
                  </a:lnTo>
                  <a:lnTo>
                    <a:pt x="48795" y="83194"/>
                  </a:lnTo>
                  <a:lnTo>
                    <a:pt x="60921" y="64274"/>
                  </a:lnTo>
                  <a:lnTo>
                    <a:pt x="79810" y="51974"/>
                  </a:lnTo>
                  <a:lnTo>
                    <a:pt x="104381" y="47586"/>
                  </a:lnTo>
                  <a:lnTo>
                    <a:pt x="294703" y="47586"/>
                  </a:lnTo>
                  <a:lnTo>
                    <a:pt x="294703" y="0"/>
                  </a:lnTo>
                  <a:close/>
                </a:path>
                <a:path w="295275" h="295275">
                  <a:moveTo>
                    <a:pt x="294703" y="47586"/>
                  </a:moveTo>
                  <a:lnTo>
                    <a:pt x="188785" y="47586"/>
                  </a:lnTo>
                  <a:lnTo>
                    <a:pt x="201437" y="48713"/>
                  </a:lnTo>
                  <a:lnTo>
                    <a:pt x="212864" y="51996"/>
                  </a:lnTo>
                  <a:lnTo>
                    <a:pt x="243849" y="83362"/>
                  </a:lnTo>
                  <a:lnTo>
                    <a:pt x="247878" y="107442"/>
                  </a:lnTo>
                  <a:lnTo>
                    <a:pt x="247878" y="191858"/>
                  </a:lnTo>
                  <a:lnTo>
                    <a:pt x="231000" y="235597"/>
                  </a:lnTo>
                  <a:lnTo>
                    <a:pt x="188023" y="251714"/>
                  </a:lnTo>
                  <a:lnTo>
                    <a:pt x="294703" y="251714"/>
                  </a:lnTo>
                  <a:lnTo>
                    <a:pt x="294703" y="47586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5964809" y="9997020"/>
            <a:ext cx="292735" cy="292735"/>
          </a:xfrm>
          <a:custGeom>
            <a:avLst/>
            <a:gdLst/>
            <a:ahLst/>
            <a:cxnLst/>
            <a:rect l="l" t="t" r="r" b="b"/>
            <a:pathLst>
              <a:path w="292735" h="292734">
                <a:moveTo>
                  <a:pt x="292608" y="0"/>
                </a:moveTo>
                <a:lnTo>
                  <a:pt x="0" y="0"/>
                </a:lnTo>
                <a:lnTo>
                  <a:pt x="0" y="292607"/>
                </a:lnTo>
                <a:lnTo>
                  <a:pt x="292608" y="292607"/>
                </a:lnTo>
                <a:lnTo>
                  <a:pt x="292608" y="225412"/>
                </a:lnTo>
                <a:lnTo>
                  <a:pt x="111594" y="225412"/>
                </a:lnTo>
                <a:lnTo>
                  <a:pt x="95032" y="224196"/>
                </a:lnTo>
                <a:lnTo>
                  <a:pt x="79190" y="220668"/>
                </a:lnTo>
                <a:lnTo>
                  <a:pt x="64235" y="215007"/>
                </a:lnTo>
                <a:lnTo>
                  <a:pt x="50330" y="207390"/>
                </a:lnTo>
                <a:lnTo>
                  <a:pt x="66762" y="207390"/>
                </a:lnTo>
                <a:lnTo>
                  <a:pt x="73618" y="206811"/>
                </a:lnTo>
                <a:lnTo>
                  <a:pt x="86626" y="203444"/>
                </a:lnTo>
                <a:lnTo>
                  <a:pt x="98663" y="198063"/>
                </a:lnTo>
                <a:lnTo>
                  <a:pt x="109512" y="190855"/>
                </a:lnTo>
                <a:lnTo>
                  <a:pt x="97051" y="188614"/>
                </a:lnTo>
                <a:lnTo>
                  <a:pt x="86234" y="182800"/>
                </a:lnTo>
                <a:lnTo>
                  <a:pt x="77734" y="174067"/>
                </a:lnTo>
                <a:lnTo>
                  <a:pt x="72224" y="163067"/>
                </a:lnTo>
                <a:lnTo>
                  <a:pt x="87917" y="163067"/>
                </a:lnTo>
                <a:lnTo>
                  <a:pt x="90411" y="162394"/>
                </a:lnTo>
                <a:lnTo>
                  <a:pt x="77702" y="157427"/>
                </a:lnTo>
                <a:lnTo>
                  <a:pt x="67598" y="148661"/>
                </a:lnTo>
                <a:lnTo>
                  <a:pt x="60929" y="136954"/>
                </a:lnTo>
                <a:lnTo>
                  <a:pt x="58521" y="123164"/>
                </a:lnTo>
                <a:lnTo>
                  <a:pt x="58521" y="122631"/>
                </a:lnTo>
                <a:lnTo>
                  <a:pt x="70611" y="122631"/>
                </a:lnTo>
                <a:lnTo>
                  <a:pt x="69160" y="121387"/>
                </a:lnTo>
                <a:lnTo>
                  <a:pt x="63487" y="113544"/>
                </a:lnTo>
                <a:lnTo>
                  <a:pt x="59814" y="104434"/>
                </a:lnTo>
                <a:lnTo>
                  <a:pt x="58508" y="94373"/>
                </a:lnTo>
                <a:lnTo>
                  <a:pt x="58508" y="87020"/>
                </a:lnTo>
                <a:lnTo>
                  <a:pt x="60540" y="80187"/>
                </a:lnTo>
                <a:lnTo>
                  <a:pt x="63944" y="74307"/>
                </a:lnTo>
                <a:lnTo>
                  <a:pt x="163408" y="74307"/>
                </a:lnTo>
                <a:lnTo>
                  <a:pt x="169610" y="70120"/>
                </a:lnTo>
                <a:lnTo>
                  <a:pt x="185178" y="66979"/>
                </a:lnTo>
                <a:lnTo>
                  <a:pt x="292608" y="66979"/>
                </a:lnTo>
                <a:lnTo>
                  <a:pt x="292608" y="0"/>
                </a:lnTo>
                <a:close/>
              </a:path>
              <a:path w="292735" h="292734">
                <a:moveTo>
                  <a:pt x="292608" y="85712"/>
                </a:moveTo>
                <a:lnTo>
                  <a:pt x="245021" y="85712"/>
                </a:lnTo>
                <a:lnTo>
                  <a:pt x="240823" y="91533"/>
                </a:lnTo>
                <a:lnTo>
                  <a:pt x="236089" y="96959"/>
                </a:lnTo>
                <a:lnTo>
                  <a:pt x="230865" y="101941"/>
                </a:lnTo>
                <a:lnTo>
                  <a:pt x="225196" y="106425"/>
                </a:lnTo>
                <a:lnTo>
                  <a:pt x="225186" y="112237"/>
                </a:lnTo>
                <a:lnTo>
                  <a:pt x="217879" y="151656"/>
                </a:lnTo>
                <a:lnTo>
                  <a:pt x="196018" y="188312"/>
                </a:lnTo>
                <a:lnTo>
                  <a:pt x="160374" y="215057"/>
                </a:lnTo>
                <a:lnTo>
                  <a:pt x="111594" y="225412"/>
                </a:lnTo>
                <a:lnTo>
                  <a:pt x="292608" y="225412"/>
                </a:lnTo>
                <a:lnTo>
                  <a:pt x="292608" y="85712"/>
                </a:lnTo>
                <a:close/>
              </a:path>
              <a:path w="292735" h="292734">
                <a:moveTo>
                  <a:pt x="66762" y="207390"/>
                </a:moveTo>
                <a:lnTo>
                  <a:pt x="50330" y="207390"/>
                </a:lnTo>
                <a:lnTo>
                  <a:pt x="53454" y="207797"/>
                </a:lnTo>
                <a:lnTo>
                  <a:pt x="56692" y="207975"/>
                </a:lnTo>
                <a:lnTo>
                  <a:pt x="59855" y="207975"/>
                </a:lnTo>
                <a:lnTo>
                  <a:pt x="66762" y="207390"/>
                </a:lnTo>
                <a:close/>
              </a:path>
              <a:path w="292735" h="292734">
                <a:moveTo>
                  <a:pt x="87917" y="163067"/>
                </a:moveTo>
                <a:lnTo>
                  <a:pt x="72224" y="163067"/>
                </a:lnTo>
                <a:lnTo>
                  <a:pt x="74676" y="163550"/>
                </a:lnTo>
                <a:lnTo>
                  <a:pt x="77241" y="163817"/>
                </a:lnTo>
                <a:lnTo>
                  <a:pt x="83413" y="163817"/>
                </a:lnTo>
                <a:lnTo>
                  <a:pt x="87071" y="163296"/>
                </a:lnTo>
                <a:lnTo>
                  <a:pt x="87917" y="163067"/>
                </a:lnTo>
                <a:close/>
              </a:path>
              <a:path w="292735" h="292734">
                <a:moveTo>
                  <a:pt x="70611" y="122631"/>
                </a:moveTo>
                <a:lnTo>
                  <a:pt x="58521" y="122631"/>
                </a:lnTo>
                <a:lnTo>
                  <a:pt x="68275" y="125679"/>
                </a:lnTo>
                <a:lnTo>
                  <a:pt x="69951" y="127444"/>
                </a:lnTo>
                <a:lnTo>
                  <a:pt x="76466" y="127647"/>
                </a:lnTo>
                <a:lnTo>
                  <a:pt x="70611" y="122631"/>
                </a:lnTo>
                <a:close/>
              </a:path>
              <a:path w="292735" h="292734">
                <a:moveTo>
                  <a:pt x="163408" y="74307"/>
                </a:moveTo>
                <a:lnTo>
                  <a:pt x="63944" y="74307"/>
                </a:lnTo>
                <a:lnTo>
                  <a:pt x="80429" y="90808"/>
                </a:lnTo>
                <a:lnTo>
                  <a:pt x="100033" y="103635"/>
                </a:lnTo>
                <a:lnTo>
                  <a:pt x="122182" y="112237"/>
                </a:lnTo>
                <a:lnTo>
                  <a:pt x="146304" y="116065"/>
                </a:lnTo>
                <a:lnTo>
                  <a:pt x="145643" y="113144"/>
                </a:lnTo>
                <a:lnTo>
                  <a:pt x="145275" y="110045"/>
                </a:lnTo>
                <a:lnTo>
                  <a:pt x="145372" y="106425"/>
                </a:lnTo>
                <a:lnTo>
                  <a:pt x="148399" y="91373"/>
                </a:lnTo>
                <a:lnTo>
                  <a:pt x="156930" y="78681"/>
                </a:lnTo>
                <a:lnTo>
                  <a:pt x="163408" y="74307"/>
                </a:lnTo>
                <a:close/>
              </a:path>
              <a:path w="292735" h="292734">
                <a:moveTo>
                  <a:pt x="292608" y="69875"/>
                </a:moveTo>
                <a:lnTo>
                  <a:pt x="239763" y="69875"/>
                </a:lnTo>
                <a:lnTo>
                  <a:pt x="236921" y="76568"/>
                </a:lnTo>
                <a:lnTo>
                  <a:pt x="232954" y="82578"/>
                </a:lnTo>
                <a:lnTo>
                  <a:pt x="227985" y="87774"/>
                </a:lnTo>
                <a:lnTo>
                  <a:pt x="222135" y="92024"/>
                </a:lnTo>
                <a:lnTo>
                  <a:pt x="230263" y="91071"/>
                </a:lnTo>
                <a:lnTo>
                  <a:pt x="238010" y="88925"/>
                </a:lnTo>
                <a:lnTo>
                  <a:pt x="245021" y="85712"/>
                </a:lnTo>
                <a:lnTo>
                  <a:pt x="292608" y="85712"/>
                </a:lnTo>
                <a:lnTo>
                  <a:pt x="292608" y="69875"/>
                </a:lnTo>
                <a:close/>
              </a:path>
              <a:path w="292735" h="292734">
                <a:moveTo>
                  <a:pt x="292608" y="66979"/>
                </a:moveTo>
                <a:lnTo>
                  <a:pt x="185178" y="66979"/>
                </a:lnTo>
                <a:lnTo>
                  <a:pt x="193570" y="67857"/>
                </a:lnTo>
                <a:lnTo>
                  <a:pt x="201369" y="70369"/>
                </a:lnTo>
                <a:lnTo>
                  <a:pt x="208376" y="74336"/>
                </a:lnTo>
                <a:lnTo>
                  <a:pt x="214388" y="79578"/>
                </a:lnTo>
                <a:lnTo>
                  <a:pt x="221102" y="77958"/>
                </a:lnTo>
                <a:lnTo>
                  <a:pt x="227595" y="75793"/>
                </a:lnTo>
                <a:lnTo>
                  <a:pt x="233828" y="73095"/>
                </a:lnTo>
                <a:lnTo>
                  <a:pt x="239763" y="69875"/>
                </a:lnTo>
                <a:lnTo>
                  <a:pt x="292608" y="69875"/>
                </a:lnTo>
                <a:lnTo>
                  <a:pt x="292608" y="6697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7200" y="9715503"/>
            <a:ext cx="6645592" cy="91436"/>
          </a:xfrm>
          <a:prstGeom prst="rect">
            <a:avLst/>
          </a:prstGeom>
        </p:spPr>
      </p:pic>
      <p:sp>
        <p:nvSpPr>
          <p:cNvPr id="7" name="object 7"/>
          <p:cNvSpPr/>
          <p:nvPr/>
        </p:nvSpPr>
        <p:spPr>
          <a:xfrm>
            <a:off x="5535650" y="9997020"/>
            <a:ext cx="292735" cy="292735"/>
          </a:xfrm>
          <a:custGeom>
            <a:avLst/>
            <a:gdLst/>
            <a:ahLst/>
            <a:cxnLst/>
            <a:rect l="l" t="t" r="r" b="b"/>
            <a:pathLst>
              <a:path w="292735" h="292734">
                <a:moveTo>
                  <a:pt x="292608" y="0"/>
                </a:moveTo>
                <a:lnTo>
                  <a:pt x="0" y="0"/>
                </a:lnTo>
                <a:lnTo>
                  <a:pt x="0" y="292607"/>
                </a:lnTo>
                <a:lnTo>
                  <a:pt x="292608" y="292607"/>
                </a:lnTo>
                <a:lnTo>
                  <a:pt x="292608" y="253593"/>
                </a:lnTo>
                <a:lnTo>
                  <a:pt x="156057" y="253593"/>
                </a:lnTo>
                <a:lnTo>
                  <a:pt x="156057" y="146303"/>
                </a:lnTo>
                <a:lnTo>
                  <a:pt x="136550" y="146303"/>
                </a:lnTo>
                <a:lnTo>
                  <a:pt x="136550" y="107289"/>
                </a:lnTo>
                <a:lnTo>
                  <a:pt x="156057" y="107289"/>
                </a:lnTo>
                <a:lnTo>
                  <a:pt x="156057" y="72682"/>
                </a:lnTo>
                <a:lnTo>
                  <a:pt x="157245" y="67419"/>
                </a:lnTo>
                <a:lnTo>
                  <a:pt x="162534" y="55945"/>
                </a:lnTo>
                <a:lnTo>
                  <a:pt x="174509" y="44730"/>
                </a:lnTo>
                <a:lnTo>
                  <a:pt x="195757" y="40246"/>
                </a:lnTo>
                <a:lnTo>
                  <a:pt x="292608" y="40246"/>
                </a:lnTo>
                <a:lnTo>
                  <a:pt x="292608" y="0"/>
                </a:lnTo>
                <a:close/>
              </a:path>
              <a:path w="292735" h="292734">
                <a:moveTo>
                  <a:pt x="215747" y="74574"/>
                </a:moveTo>
                <a:lnTo>
                  <a:pt x="203187" y="74980"/>
                </a:lnTo>
                <a:lnTo>
                  <a:pt x="195072" y="77927"/>
                </a:lnTo>
                <a:lnTo>
                  <a:pt x="195072" y="117043"/>
                </a:lnTo>
                <a:lnTo>
                  <a:pt x="226695" y="117043"/>
                </a:lnTo>
                <a:lnTo>
                  <a:pt x="224688" y="146303"/>
                </a:lnTo>
                <a:lnTo>
                  <a:pt x="195072" y="146303"/>
                </a:lnTo>
                <a:lnTo>
                  <a:pt x="195072" y="253593"/>
                </a:lnTo>
                <a:lnTo>
                  <a:pt x="292608" y="253593"/>
                </a:lnTo>
                <a:lnTo>
                  <a:pt x="292608" y="77088"/>
                </a:lnTo>
                <a:lnTo>
                  <a:pt x="226885" y="77088"/>
                </a:lnTo>
                <a:lnTo>
                  <a:pt x="215747" y="74574"/>
                </a:lnTo>
                <a:close/>
              </a:path>
              <a:path w="292735" h="292734">
                <a:moveTo>
                  <a:pt x="292608" y="40246"/>
                </a:moveTo>
                <a:lnTo>
                  <a:pt x="195757" y="40246"/>
                </a:lnTo>
                <a:lnTo>
                  <a:pt x="198055" y="40367"/>
                </a:lnTo>
                <a:lnTo>
                  <a:pt x="204920" y="40908"/>
                </a:lnTo>
                <a:lnTo>
                  <a:pt x="216310" y="42137"/>
                </a:lnTo>
                <a:lnTo>
                  <a:pt x="232181" y="44322"/>
                </a:lnTo>
                <a:lnTo>
                  <a:pt x="226885" y="77088"/>
                </a:lnTo>
                <a:lnTo>
                  <a:pt x="292608" y="77088"/>
                </a:lnTo>
                <a:lnTo>
                  <a:pt x="292608" y="4024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386690" y="9997097"/>
            <a:ext cx="293370" cy="293370"/>
          </a:xfrm>
          <a:custGeom>
            <a:avLst/>
            <a:gdLst/>
            <a:ahLst/>
            <a:cxnLst/>
            <a:rect l="l" t="t" r="r" b="b"/>
            <a:pathLst>
              <a:path w="293370" h="293370">
                <a:moveTo>
                  <a:pt x="293344" y="0"/>
                </a:moveTo>
                <a:lnTo>
                  <a:pt x="0" y="0"/>
                </a:lnTo>
                <a:lnTo>
                  <a:pt x="0" y="293357"/>
                </a:lnTo>
                <a:lnTo>
                  <a:pt x="293344" y="293357"/>
                </a:lnTo>
                <a:lnTo>
                  <a:pt x="293344" y="242087"/>
                </a:lnTo>
                <a:lnTo>
                  <a:pt x="119354" y="242087"/>
                </a:lnTo>
                <a:lnTo>
                  <a:pt x="61595" y="242074"/>
                </a:lnTo>
                <a:lnTo>
                  <a:pt x="61595" y="127927"/>
                </a:lnTo>
                <a:lnTo>
                  <a:pt x="173236" y="127927"/>
                </a:lnTo>
                <a:lnTo>
                  <a:pt x="174224" y="127291"/>
                </a:lnTo>
                <a:lnTo>
                  <a:pt x="183553" y="124752"/>
                </a:lnTo>
                <a:lnTo>
                  <a:pt x="186374" y="124568"/>
                </a:lnTo>
                <a:lnTo>
                  <a:pt x="293344" y="124568"/>
                </a:lnTo>
                <a:lnTo>
                  <a:pt x="293344" y="115684"/>
                </a:lnTo>
                <a:lnTo>
                  <a:pt x="82461" y="115684"/>
                </a:lnTo>
                <a:lnTo>
                  <a:pt x="74118" y="114077"/>
                </a:lnTo>
                <a:lnTo>
                  <a:pt x="67317" y="109697"/>
                </a:lnTo>
                <a:lnTo>
                  <a:pt x="62738" y="103205"/>
                </a:lnTo>
                <a:lnTo>
                  <a:pt x="61061" y="95262"/>
                </a:lnTo>
                <a:lnTo>
                  <a:pt x="62738" y="87231"/>
                </a:lnTo>
                <a:lnTo>
                  <a:pt x="67317" y="80708"/>
                </a:lnTo>
                <a:lnTo>
                  <a:pt x="74118" y="76328"/>
                </a:lnTo>
                <a:lnTo>
                  <a:pt x="82461" y="74726"/>
                </a:lnTo>
                <a:lnTo>
                  <a:pt x="293344" y="74726"/>
                </a:lnTo>
                <a:lnTo>
                  <a:pt x="293344" y="0"/>
                </a:lnTo>
                <a:close/>
              </a:path>
              <a:path w="293370" h="293370">
                <a:moveTo>
                  <a:pt x="169887" y="159448"/>
                </a:moveTo>
                <a:lnTo>
                  <a:pt x="166357" y="162674"/>
                </a:lnTo>
                <a:lnTo>
                  <a:pt x="163537" y="165366"/>
                </a:lnTo>
                <a:lnTo>
                  <a:pt x="160489" y="170078"/>
                </a:lnTo>
                <a:lnTo>
                  <a:pt x="160489" y="242087"/>
                </a:lnTo>
                <a:lnTo>
                  <a:pt x="190525" y="242087"/>
                </a:lnTo>
                <a:lnTo>
                  <a:pt x="190525" y="168490"/>
                </a:lnTo>
                <a:lnTo>
                  <a:pt x="186829" y="159854"/>
                </a:lnTo>
                <a:lnTo>
                  <a:pt x="172237" y="159854"/>
                </a:lnTo>
                <a:lnTo>
                  <a:pt x="169887" y="159448"/>
                </a:lnTo>
                <a:close/>
              </a:path>
              <a:path w="293370" h="293370">
                <a:moveTo>
                  <a:pt x="293344" y="124568"/>
                </a:moveTo>
                <a:lnTo>
                  <a:pt x="186374" y="124568"/>
                </a:lnTo>
                <a:lnTo>
                  <a:pt x="193287" y="124588"/>
                </a:lnTo>
                <a:lnTo>
                  <a:pt x="201962" y="125668"/>
                </a:lnTo>
                <a:lnTo>
                  <a:pt x="230530" y="155663"/>
                </a:lnTo>
                <a:lnTo>
                  <a:pt x="232143" y="172770"/>
                </a:lnTo>
                <a:lnTo>
                  <a:pt x="232346" y="172770"/>
                </a:lnTo>
                <a:lnTo>
                  <a:pt x="232346" y="242087"/>
                </a:lnTo>
                <a:lnTo>
                  <a:pt x="293344" y="242087"/>
                </a:lnTo>
                <a:lnTo>
                  <a:pt x="293344" y="124568"/>
                </a:lnTo>
                <a:close/>
              </a:path>
              <a:path w="293370" h="293370">
                <a:moveTo>
                  <a:pt x="119354" y="127927"/>
                </a:moveTo>
                <a:lnTo>
                  <a:pt x="102704" y="127927"/>
                </a:lnTo>
                <a:lnTo>
                  <a:pt x="102704" y="242074"/>
                </a:lnTo>
                <a:lnTo>
                  <a:pt x="119354" y="242074"/>
                </a:lnTo>
                <a:lnTo>
                  <a:pt x="119354" y="127927"/>
                </a:lnTo>
                <a:close/>
              </a:path>
              <a:path w="293370" h="293370">
                <a:moveTo>
                  <a:pt x="173236" y="127927"/>
                </a:moveTo>
                <a:lnTo>
                  <a:pt x="153847" y="127927"/>
                </a:lnTo>
                <a:lnTo>
                  <a:pt x="155486" y="143040"/>
                </a:lnTo>
                <a:lnTo>
                  <a:pt x="159400" y="138614"/>
                </a:lnTo>
                <a:lnTo>
                  <a:pt x="165909" y="132638"/>
                </a:lnTo>
                <a:lnTo>
                  <a:pt x="173236" y="127927"/>
                </a:lnTo>
                <a:close/>
              </a:path>
              <a:path w="293370" h="293370">
                <a:moveTo>
                  <a:pt x="293344" y="74726"/>
                </a:moveTo>
                <a:lnTo>
                  <a:pt x="82461" y="74726"/>
                </a:lnTo>
                <a:lnTo>
                  <a:pt x="90742" y="76328"/>
                </a:lnTo>
                <a:lnTo>
                  <a:pt x="97494" y="80708"/>
                </a:lnTo>
                <a:lnTo>
                  <a:pt x="102042" y="87231"/>
                </a:lnTo>
                <a:lnTo>
                  <a:pt x="103708" y="95262"/>
                </a:lnTo>
                <a:lnTo>
                  <a:pt x="102042" y="103205"/>
                </a:lnTo>
                <a:lnTo>
                  <a:pt x="97494" y="109697"/>
                </a:lnTo>
                <a:lnTo>
                  <a:pt x="90742" y="114077"/>
                </a:lnTo>
                <a:lnTo>
                  <a:pt x="82461" y="115684"/>
                </a:lnTo>
                <a:lnTo>
                  <a:pt x="293344" y="115684"/>
                </a:lnTo>
                <a:lnTo>
                  <a:pt x="293344" y="7472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27659" y="2471801"/>
            <a:ext cx="3260725" cy="3073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6685" marR="47625" indent="-134620">
              <a:lnSpc>
                <a:spcPct val="114599"/>
              </a:lnSpc>
              <a:spcBef>
                <a:spcPts val="100"/>
              </a:spcBef>
              <a:buChar char="•"/>
              <a:tabLst>
                <a:tab pos="147320" algn="l"/>
              </a:tabLst>
            </a:pPr>
            <a:r>
              <a:rPr sz="1200" spc="-65" dirty="0">
                <a:solidFill>
                  <a:srgbClr val="ED634F"/>
                </a:solidFill>
                <a:latin typeface="Verdana"/>
                <a:cs typeface="Verdana"/>
              </a:rPr>
              <a:t>P</a:t>
            </a:r>
            <a:r>
              <a:rPr sz="1200" spc="-70" dirty="0">
                <a:solidFill>
                  <a:srgbClr val="ED634F"/>
                </a:solidFill>
                <a:latin typeface="Verdana"/>
                <a:cs typeface="Verdana"/>
              </a:rPr>
              <a:t>r</a:t>
            </a:r>
            <a:r>
              <a:rPr sz="1200" spc="-55" dirty="0">
                <a:solidFill>
                  <a:srgbClr val="ED634F"/>
                </a:solidFill>
                <a:latin typeface="Verdana"/>
                <a:cs typeface="Verdana"/>
              </a:rPr>
              <a:t>o</a:t>
            </a:r>
            <a:r>
              <a:rPr sz="1200" spc="-75" dirty="0">
                <a:solidFill>
                  <a:srgbClr val="ED634F"/>
                </a:solidFill>
                <a:latin typeface="Verdana"/>
                <a:cs typeface="Verdana"/>
              </a:rPr>
              <a:t>fessional</a:t>
            </a:r>
            <a:r>
              <a:rPr sz="1200" spc="-130" dirty="0">
                <a:solidFill>
                  <a:srgbClr val="ED634F"/>
                </a:solidFill>
                <a:latin typeface="Verdana"/>
                <a:cs typeface="Verdana"/>
              </a:rPr>
              <a:t> Se</a:t>
            </a:r>
            <a:r>
              <a:rPr sz="1200" spc="-75" dirty="0">
                <a:solidFill>
                  <a:srgbClr val="ED634F"/>
                </a:solidFill>
                <a:latin typeface="Verdana"/>
                <a:cs typeface="Verdana"/>
              </a:rPr>
              <a:t>r</a:t>
            </a:r>
            <a:r>
              <a:rPr sz="1200" spc="-100" dirty="0">
                <a:solidFill>
                  <a:srgbClr val="ED634F"/>
                </a:solidFill>
                <a:latin typeface="Verdana"/>
                <a:cs typeface="Verdana"/>
              </a:rPr>
              <a:t>v</a:t>
            </a:r>
            <a:r>
              <a:rPr sz="1200" spc="-60" dirty="0">
                <a:solidFill>
                  <a:srgbClr val="ED634F"/>
                </a:solidFill>
                <a:latin typeface="Verdana"/>
                <a:cs typeface="Verdana"/>
              </a:rPr>
              <a:t>ic</a:t>
            </a:r>
            <a:r>
              <a:rPr sz="1200" spc="-80" dirty="0">
                <a:solidFill>
                  <a:srgbClr val="ED634F"/>
                </a:solidFill>
                <a:latin typeface="Verdana"/>
                <a:cs typeface="Verdana"/>
              </a:rPr>
              <a:t>e</a:t>
            </a:r>
            <a:r>
              <a:rPr sz="1200" spc="-85" dirty="0">
                <a:solidFill>
                  <a:srgbClr val="ED634F"/>
                </a:solidFill>
                <a:latin typeface="Verdana"/>
                <a:cs typeface="Verdana"/>
              </a:rPr>
              <a:t>s</a:t>
            </a:r>
            <a:r>
              <a:rPr sz="1200" spc="-130" dirty="0">
                <a:solidFill>
                  <a:srgbClr val="ED634F"/>
                </a:solidFill>
                <a:latin typeface="Verdana"/>
                <a:cs typeface="Verdana"/>
              </a:rPr>
              <a:t> </a:t>
            </a:r>
            <a:r>
              <a:rPr sz="1200" spc="-45" dirty="0">
                <a:solidFill>
                  <a:srgbClr val="ED634F"/>
                </a:solidFill>
                <a:latin typeface="Verdana"/>
                <a:cs typeface="Verdana"/>
              </a:rPr>
              <a:t>A</a:t>
            </a:r>
            <a:r>
              <a:rPr sz="1200" spc="-110" dirty="0">
                <a:solidFill>
                  <a:srgbClr val="ED634F"/>
                </a:solidFill>
                <a:latin typeface="Verdana"/>
                <a:cs typeface="Verdana"/>
              </a:rPr>
              <a:t>u</a:t>
            </a:r>
            <a:r>
              <a:rPr sz="1200" spc="-85" dirty="0">
                <a:solidFill>
                  <a:srgbClr val="ED634F"/>
                </a:solidFill>
                <a:latin typeface="Verdana"/>
                <a:cs typeface="Verdana"/>
              </a:rPr>
              <a:t>t</a:t>
            </a:r>
            <a:r>
              <a:rPr sz="1200" spc="-75" dirty="0">
                <a:solidFill>
                  <a:srgbClr val="ED634F"/>
                </a:solidFill>
                <a:latin typeface="Verdana"/>
                <a:cs typeface="Verdana"/>
              </a:rPr>
              <a:t>omation</a:t>
            </a:r>
            <a:r>
              <a:rPr sz="1200" spc="-130" dirty="0">
                <a:solidFill>
                  <a:srgbClr val="ED634F"/>
                </a:solidFill>
                <a:latin typeface="Verdana"/>
                <a:cs typeface="Verdana"/>
              </a:rPr>
              <a:t> </a:t>
            </a:r>
            <a:r>
              <a:rPr sz="1200" spc="-120" dirty="0">
                <a:solidFill>
                  <a:srgbClr val="ED634F"/>
                </a:solidFill>
                <a:latin typeface="Verdana"/>
                <a:cs typeface="Verdana"/>
              </a:rPr>
              <a:t>(PSA)</a:t>
            </a:r>
            <a:r>
              <a:rPr sz="1200" spc="-130" dirty="0">
                <a:solidFill>
                  <a:srgbClr val="ED634F"/>
                </a:solidFill>
                <a:latin typeface="Verdana"/>
                <a:cs typeface="Verdana"/>
              </a:rPr>
              <a:t> </a:t>
            </a:r>
            <a:r>
              <a:rPr sz="1200" spc="-215" dirty="0">
                <a:solidFill>
                  <a:srgbClr val="302C2A"/>
                </a:solidFill>
                <a:latin typeface="Verdana"/>
                <a:cs typeface="Verdana"/>
              </a:rPr>
              <a:t>–</a:t>
            </a:r>
            <a:r>
              <a:rPr sz="1200" spc="-45" dirty="0">
                <a:solidFill>
                  <a:srgbClr val="302C2A"/>
                </a:solidFill>
                <a:latin typeface="Verdana"/>
                <a:cs typeface="Verdana"/>
              </a:rPr>
              <a:t>The  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totally integrated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solution, 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which 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includes 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Project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Management,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Resource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Management, </a:t>
            </a:r>
            <a:r>
              <a:rPr sz="1200" spc="-405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P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oj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40" dirty="0">
                <a:solidFill>
                  <a:srgbClr val="302C2A"/>
                </a:solidFill>
                <a:latin typeface="Verdana"/>
                <a:cs typeface="Verdana"/>
              </a:rPr>
              <a:t>c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Accountin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g</a:t>
            </a:r>
            <a:r>
              <a:rPr sz="1200" spc="-170" dirty="0">
                <a:solidFill>
                  <a:srgbClr val="302C2A"/>
                </a:solidFill>
                <a:latin typeface="Verdana"/>
                <a:cs typeface="Verdana"/>
              </a:rPr>
              <a:t>,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30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im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sh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30" dirty="0">
                <a:solidFill>
                  <a:srgbClr val="302C2A"/>
                </a:solidFill>
                <a:latin typeface="Verdana"/>
                <a:cs typeface="Verdana"/>
              </a:rPr>
              <a:t>&amp;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Expense  Management and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Analytics, 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provides 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 powerful 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tools 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to 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help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you 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manage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your 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p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roj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40" dirty="0">
                <a:solidFill>
                  <a:srgbClr val="302C2A"/>
                </a:solidFill>
                <a:latin typeface="Verdana"/>
                <a:cs typeface="Verdana"/>
              </a:rPr>
              <a:t>c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125" dirty="0">
                <a:solidFill>
                  <a:srgbClr val="302C2A"/>
                </a:solidFill>
                <a:latin typeface="Verdana"/>
                <a:cs typeface="Verdana"/>
              </a:rPr>
              <a:t>s,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sou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c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and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finance</a:t>
            </a:r>
            <a:r>
              <a:rPr sz="1200" spc="-125" dirty="0">
                <a:solidFill>
                  <a:srgbClr val="302C2A"/>
                </a:solidFill>
                <a:latin typeface="Verdana"/>
                <a:cs typeface="Verdana"/>
              </a:rPr>
              <a:t>s.</a:t>
            </a:r>
            <a:endParaRPr sz="1200">
              <a:latin typeface="Verdana"/>
              <a:cs typeface="Verdana"/>
            </a:endParaRPr>
          </a:p>
          <a:p>
            <a:pPr marL="32384" marR="177800">
              <a:lnSpc>
                <a:spcPct val="114599"/>
              </a:lnSpc>
              <a:spcBef>
                <a:spcPts val="900"/>
              </a:spcBef>
            </a:pP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N</a:t>
            </a:r>
            <a:r>
              <a:rPr sz="1200" spc="-4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10" dirty="0">
                <a:solidFill>
                  <a:srgbClr val="302C2A"/>
                </a:solidFill>
                <a:latin typeface="Verdana"/>
                <a:cs typeface="Verdana"/>
              </a:rPr>
              <a:t>tSui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p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v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id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unifi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d,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cloud-base</a:t>
            </a:r>
            <a:r>
              <a:rPr sz="1200" spc="-40" dirty="0">
                <a:solidFill>
                  <a:srgbClr val="302C2A"/>
                </a:solidFill>
                <a:latin typeface="Verdana"/>
                <a:cs typeface="Verdana"/>
              </a:rPr>
              <a:t>d  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lution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f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or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gaining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d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eper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understanding  </a:t>
            </a:r>
            <a:r>
              <a:rPr sz="1200" spc="-45" dirty="0">
                <a:solidFill>
                  <a:srgbClr val="302C2A"/>
                </a:solidFill>
                <a:latin typeface="Verdana"/>
                <a:cs typeface="Verdana"/>
              </a:rPr>
              <a:t>of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40" dirty="0">
                <a:solidFill>
                  <a:srgbClr val="302C2A"/>
                </a:solidFill>
                <a:latin typeface="Verdana"/>
                <a:cs typeface="Verdana"/>
              </a:rPr>
              <a:t>k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ey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busine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ss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pe</a:t>
            </a:r>
            <a:r>
              <a:rPr sz="1200" spc="-40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formance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14" dirty="0">
                <a:solidFill>
                  <a:srgbClr val="302C2A"/>
                </a:solidFill>
                <a:latin typeface="Verdana"/>
                <a:cs typeface="Verdana"/>
              </a:rPr>
              <a:t>m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trics,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an</a:t>
            </a:r>
            <a:r>
              <a:rPr sz="1200" spc="-65" dirty="0">
                <a:solidFill>
                  <a:srgbClr val="302C2A"/>
                </a:solidFill>
                <a:latin typeface="Verdana"/>
                <a:cs typeface="Verdana"/>
              </a:rPr>
              <a:t>ging</a:t>
            </a:r>
            <a:endParaRPr sz="1200">
              <a:latin typeface="Verdana"/>
              <a:cs typeface="Verdana"/>
            </a:endParaRPr>
          </a:p>
          <a:p>
            <a:pPr marL="29845" marR="5080" indent="3810">
              <a:lnSpc>
                <a:spcPct val="114599"/>
              </a:lnSpc>
            </a:pP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f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om</a:t>
            </a:r>
            <a:r>
              <a:rPr sz="1200" spc="-14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gener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al</a:t>
            </a:r>
            <a:r>
              <a:rPr sz="1200" spc="-14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50" dirty="0">
                <a:solidFill>
                  <a:srgbClr val="302C2A"/>
                </a:solidFill>
                <a:latin typeface="Verdana"/>
                <a:cs typeface="Verdana"/>
              </a:rPr>
              <a:t>l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dger</a:t>
            </a:r>
            <a:r>
              <a:rPr sz="1200" spc="-14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and</a:t>
            </a:r>
            <a:r>
              <a:rPr sz="1200" spc="-14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accounting</a:t>
            </a:r>
            <a:r>
              <a:rPr sz="1200" spc="-14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50" dirty="0">
                <a:solidFill>
                  <a:srgbClr val="302C2A"/>
                </a:solidFill>
                <a:latin typeface="Verdana"/>
                <a:cs typeface="Verdana"/>
              </a:rPr>
              <a:t>o</a:t>
            </a:r>
            <a:r>
              <a:rPr sz="1200" spc="-14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cus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omer  </a:t>
            </a:r>
            <a:r>
              <a:rPr sz="1200" spc="-120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elationships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and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omnichannel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comme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105" dirty="0">
                <a:solidFill>
                  <a:srgbClr val="302C2A"/>
                </a:solidFill>
                <a:latin typeface="Verdana"/>
                <a:cs typeface="Verdana"/>
              </a:rPr>
              <a:t>ce,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55" dirty="0">
                <a:solidFill>
                  <a:srgbClr val="302C2A"/>
                </a:solidFill>
                <a:latin typeface="Verdana"/>
                <a:cs typeface="Verdana"/>
              </a:rPr>
              <a:t>so  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firms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can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b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eak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f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7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45" dirty="0">
                <a:solidFill>
                  <a:srgbClr val="302C2A"/>
                </a:solidFill>
                <a:latin typeface="Verdana"/>
                <a:cs typeface="Verdana"/>
              </a:rPr>
              <a:t>of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legacy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appr</a:t>
            </a:r>
            <a:r>
              <a:rPr sz="1200" spc="-70" dirty="0">
                <a:solidFill>
                  <a:srgbClr val="302C2A"/>
                </a:solidFill>
                <a:latin typeface="Verdana"/>
                <a:cs typeface="Verdana"/>
              </a:rPr>
              <a:t>oach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s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60" dirty="0">
                <a:solidFill>
                  <a:srgbClr val="302C2A"/>
                </a:solidFill>
                <a:latin typeface="Verdana"/>
                <a:cs typeface="Verdana"/>
              </a:rPr>
              <a:t>and  </a:t>
            </a:r>
            <a:r>
              <a:rPr sz="1200" spc="-80" dirty="0">
                <a:solidFill>
                  <a:srgbClr val="302C2A"/>
                </a:solidFill>
                <a:latin typeface="Verdana"/>
                <a:cs typeface="Verdana"/>
              </a:rPr>
              <a:t>accele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a</a:t>
            </a:r>
            <a:r>
              <a:rPr sz="1200" spc="-100" dirty="0">
                <a:solidFill>
                  <a:srgbClr val="302C2A"/>
                </a:solidFill>
                <a:latin typeface="Verdana"/>
                <a:cs typeface="Verdana"/>
              </a:rPr>
              <a:t>t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e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135" dirty="0">
                <a:solidFill>
                  <a:srgbClr val="302C2A"/>
                </a:solidFill>
                <a:latin typeface="Verdana"/>
                <a:cs typeface="Verdana"/>
              </a:rPr>
              <a:t>v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alue</a:t>
            </a:r>
            <a:r>
              <a:rPr sz="1200" spc="-130" dirty="0">
                <a:solidFill>
                  <a:srgbClr val="302C2A"/>
                </a:solidFill>
                <a:latin typeface="Verdana"/>
                <a:cs typeface="Verdana"/>
              </a:rPr>
              <a:t> </a:t>
            </a:r>
            <a:r>
              <a:rPr sz="1200" spc="-85" dirty="0">
                <a:solidFill>
                  <a:srgbClr val="302C2A"/>
                </a:solidFill>
                <a:latin typeface="Verdana"/>
                <a:cs typeface="Verdana"/>
              </a:rPr>
              <a:t>c</a:t>
            </a:r>
            <a:r>
              <a:rPr sz="1200" spc="-95" dirty="0">
                <a:solidFill>
                  <a:srgbClr val="302C2A"/>
                </a:solidFill>
                <a:latin typeface="Verdana"/>
                <a:cs typeface="Verdana"/>
              </a:rPr>
              <a:t>r</a:t>
            </a:r>
            <a:r>
              <a:rPr sz="1200" spc="-90" dirty="0">
                <a:solidFill>
                  <a:srgbClr val="302C2A"/>
                </a:solidFill>
                <a:latin typeface="Verdana"/>
                <a:cs typeface="Verdana"/>
              </a:rPr>
              <a:t>eation.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71195" y="844780"/>
            <a:ext cx="6575425" cy="139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4615" marR="5080" indent="-82550">
              <a:lnSpc>
                <a:spcPct val="100000"/>
              </a:lnSpc>
              <a:spcBef>
                <a:spcPts val="100"/>
              </a:spcBef>
            </a:pPr>
            <a:r>
              <a:rPr sz="1800" spc="-155" dirty="0">
                <a:solidFill>
                  <a:srgbClr val="EDA256"/>
                </a:solidFill>
                <a:latin typeface="Verdana"/>
                <a:cs typeface="Verdana"/>
              </a:rPr>
              <a:t>“</a:t>
            </a:r>
            <a:r>
              <a:rPr sz="1800" spc="-260" dirty="0">
                <a:solidFill>
                  <a:srgbClr val="EDA256"/>
                </a:solidFill>
                <a:latin typeface="Verdana"/>
                <a:cs typeface="Verdana"/>
              </a:rPr>
              <a:t>W</a:t>
            </a:r>
            <a:r>
              <a:rPr sz="1800" spc="-130" dirty="0">
                <a:solidFill>
                  <a:srgbClr val="EDA256"/>
                </a:solidFill>
                <a:latin typeface="Verdana"/>
                <a:cs typeface="Verdana"/>
              </a:rPr>
              <a:t>e</a:t>
            </a:r>
            <a:r>
              <a:rPr sz="1800" spc="-195" dirty="0">
                <a:solidFill>
                  <a:srgbClr val="EDA256"/>
                </a:solidFill>
                <a:latin typeface="Verdana"/>
                <a:cs typeface="Verdana"/>
              </a:rPr>
              <a:t> </a:t>
            </a:r>
            <a:r>
              <a:rPr sz="1800" spc="-150" dirty="0">
                <a:solidFill>
                  <a:srgbClr val="EDA256"/>
                </a:solidFill>
                <a:latin typeface="Verdana"/>
                <a:cs typeface="Verdana"/>
              </a:rPr>
              <a:t>s</a:t>
            </a:r>
            <a:r>
              <a:rPr sz="1800" spc="-110" dirty="0">
                <a:solidFill>
                  <a:srgbClr val="EDA256"/>
                </a:solidFill>
                <a:latin typeface="Verdana"/>
                <a:cs typeface="Verdana"/>
              </a:rPr>
              <a:t>h</a:t>
            </a:r>
            <a:r>
              <a:rPr sz="1800" spc="-180" dirty="0">
                <a:solidFill>
                  <a:srgbClr val="EDA256"/>
                </a:solidFill>
                <a:latin typeface="Verdana"/>
                <a:cs typeface="Verdana"/>
              </a:rPr>
              <a:t>a</a:t>
            </a:r>
            <a:r>
              <a:rPr sz="1800" spc="-185" dirty="0">
                <a:solidFill>
                  <a:srgbClr val="EDA256"/>
                </a:solidFill>
                <a:latin typeface="Verdana"/>
                <a:cs typeface="Verdana"/>
              </a:rPr>
              <a:t>r</a:t>
            </a:r>
            <a:r>
              <a:rPr sz="1800" spc="-130" dirty="0">
                <a:solidFill>
                  <a:srgbClr val="EDA256"/>
                </a:solidFill>
                <a:latin typeface="Verdana"/>
                <a:cs typeface="Verdana"/>
              </a:rPr>
              <a:t>e</a:t>
            </a:r>
            <a:r>
              <a:rPr sz="1800" spc="-195" dirty="0">
                <a:solidFill>
                  <a:srgbClr val="EDA256"/>
                </a:solidFill>
                <a:latin typeface="Verdana"/>
                <a:cs typeface="Verdana"/>
              </a:rPr>
              <a:t> </a:t>
            </a:r>
            <a:r>
              <a:rPr sz="1800" spc="-190" dirty="0">
                <a:solidFill>
                  <a:srgbClr val="EDA256"/>
                </a:solidFill>
                <a:latin typeface="Verdana"/>
                <a:cs typeface="Verdana"/>
              </a:rPr>
              <a:t>t</a:t>
            </a:r>
            <a:r>
              <a:rPr sz="1800" spc="-100" dirty="0">
                <a:solidFill>
                  <a:srgbClr val="EDA256"/>
                </a:solidFill>
                <a:latin typeface="Verdana"/>
                <a:cs typeface="Verdana"/>
              </a:rPr>
              <a:t>h</a:t>
            </a:r>
            <a:r>
              <a:rPr sz="1800" spc="-130" dirty="0">
                <a:solidFill>
                  <a:srgbClr val="EDA256"/>
                </a:solidFill>
                <a:latin typeface="Verdana"/>
                <a:cs typeface="Verdana"/>
              </a:rPr>
              <a:t>e</a:t>
            </a:r>
            <a:r>
              <a:rPr sz="1800" spc="-195" dirty="0">
                <a:solidFill>
                  <a:srgbClr val="EDA256"/>
                </a:solidFill>
                <a:latin typeface="Verdana"/>
                <a:cs typeface="Verdana"/>
              </a:rPr>
              <a:t> </a:t>
            </a:r>
            <a:r>
              <a:rPr sz="1800" spc="-150" dirty="0">
                <a:solidFill>
                  <a:srgbClr val="EDA256"/>
                </a:solidFill>
                <a:latin typeface="Verdana"/>
                <a:cs typeface="Verdana"/>
              </a:rPr>
              <a:t>v</a:t>
            </a:r>
            <a:r>
              <a:rPr sz="1800" spc="-120" dirty="0">
                <a:solidFill>
                  <a:srgbClr val="EDA256"/>
                </a:solidFill>
                <a:latin typeface="Verdana"/>
                <a:cs typeface="Verdana"/>
              </a:rPr>
              <a:t>i</a:t>
            </a:r>
            <a:r>
              <a:rPr sz="1800" spc="-145" dirty="0">
                <a:solidFill>
                  <a:srgbClr val="EDA256"/>
                </a:solidFill>
                <a:latin typeface="Verdana"/>
                <a:cs typeface="Verdana"/>
              </a:rPr>
              <a:t>s</a:t>
            </a:r>
            <a:r>
              <a:rPr sz="1800" spc="-110" dirty="0">
                <a:solidFill>
                  <a:srgbClr val="EDA256"/>
                </a:solidFill>
                <a:latin typeface="Verdana"/>
                <a:cs typeface="Verdana"/>
              </a:rPr>
              <a:t>i</a:t>
            </a:r>
            <a:r>
              <a:rPr sz="1800" spc="-95" dirty="0">
                <a:solidFill>
                  <a:srgbClr val="EDA256"/>
                </a:solidFill>
                <a:latin typeface="Verdana"/>
                <a:cs typeface="Verdana"/>
              </a:rPr>
              <a:t>o</a:t>
            </a:r>
            <a:r>
              <a:rPr sz="1800" spc="-85" dirty="0">
                <a:solidFill>
                  <a:srgbClr val="EDA256"/>
                </a:solidFill>
                <a:latin typeface="Verdana"/>
                <a:cs typeface="Verdana"/>
              </a:rPr>
              <a:t>n</a:t>
            </a:r>
            <a:r>
              <a:rPr sz="1800" spc="-195" dirty="0">
                <a:solidFill>
                  <a:srgbClr val="EDA256"/>
                </a:solidFill>
                <a:latin typeface="Verdana"/>
                <a:cs typeface="Verdana"/>
              </a:rPr>
              <a:t> </a:t>
            </a:r>
            <a:r>
              <a:rPr sz="1800" spc="-65" dirty="0">
                <a:solidFill>
                  <a:srgbClr val="EDA256"/>
                </a:solidFill>
                <a:latin typeface="Verdana"/>
                <a:cs typeface="Verdana"/>
              </a:rPr>
              <a:t>N</a:t>
            </a:r>
            <a:r>
              <a:rPr sz="1800" spc="-135" dirty="0">
                <a:solidFill>
                  <a:srgbClr val="EDA256"/>
                </a:solidFill>
                <a:latin typeface="Verdana"/>
                <a:cs typeface="Verdana"/>
              </a:rPr>
              <a:t>e</a:t>
            </a:r>
            <a:r>
              <a:rPr sz="1800" spc="-155" dirty="0">
                <a:solidFill>
                  <a:srgbClr val="EDA256"/>
                </a:solidFill>
                <a:latin typeface="Verdana"/>
                <a:cs typeface="Verdana"/>
              </a:rPr>
              <a:t>t</a:t>
            </a:r>
            <a:r>
              <a:rPr sz="1800" spc="-265" dirty="0">
                <a:solidFill>
                  <a:srgbClr val="EDA256"/>
                </a:solidFill>
                <a:latin typeface="Verdana"/>
                <a:cs typeface="Verdana"/>
              </a:rPr>
              <a:t>S</a:t>
            </a:r>
            <a:r>
              <a:rPr sz="1800" spc="-130" dirty="0">
                <a:solidFill>
                  <a:srgbClr val="EDA256"/>
                </a:solidFill>
                <a:latin typeface="Verdana"/>
                <a:cs typeface="Verdana"/>
              </a:rPr>
              <a:t>u</a:t>
            </a:r>
            <a:r>
              <a:rPr sz="1800" spc="-95" dirty="0">
                <a:solidFill>
                  <a:srgbClr val="EDA256"/>
                </a:solidFill>
                <a:latin typeface="Verdana"/>
                <a:cs typeface="Verdana"/>
              </a:rPr>
              <a:t>i</a:t>
            </a:r>
            <a:r>
              <a:rPr sz="1800" spc="-215" dirty="0">
                <a:solidFill>
                  <a:srgbClr val="EDA256"/>
                </a:solidFill>
                <a:latin typeface="Verdana"/>
                <a:cs typeface="Verdana"/>
              </a:rPr>
              <a:t>t</a:t>
            </a:r>
            <a:r>
              <a:rPr sz="1800" spc="-130" dirty="0">
                <a:solidFill>
                  <a:srgbClr val="EDA256"/>
                </a:solidFill>
                <a:latin typeface="Verdana"/>
                <a:cs typeface="Verdana"/>
              </a:rPr>
              <a:t>e</a:t>
            </a:r>
            <a:r>
              <a:rPr sz="1800" spc="-195" dirty="0">
                <a:solidFill>
                  <a:srgbClr val="EDA256"/>
                </a:solidFill>
                <a:latin typeface="Verdana"/>
                <a:cs typeface="Verdana"/>
              </a:rPr>
              <a:t> </a:t>
            </a:r>
            <a:r>
              <a:rPr sz="1800" spc="-110" dirty="0">
                <a:solidFill>
                  <a:srgbClr val="EDA256"/>
                </a:solidFill>
                <a:latin typeface="Verdana"/>
                <a:cs typeface="Verdana"/>
              </a:rPr>
              <a:t>h</a:t>
            </a:r>
            <a:r>
              <a:rPr sz="1800" spc="-180" dirty="0">
                <a:solidFill>
                  <a:srgbClr val="EDA256"/>
                </a:solidFill>
                <a:latin typeface="Verdana"/>
                <a:cs typeface="Verdana"/>
              </a:rPr>
              <a:t>a</a:t>
            </a:r>
            <a:r>
              <a:rPr sz="1800" spc="-125" dirty="0">
                <a:solidFill>
                  <a:srgbClr val="EDA256"/>
                </a:solidFill>
                <a:latin typeface="Verdana"/>
                <a:cs typeface="Verdana"/>
              </a:rPr>
              <a:t>s</a:t>
            </a:r>
            <a:r>
              <a:rPr sz="1800" spc="-195" dirty="0">
                <a:solidFill>
                  <a:srgbClr val="EDA256"/>
                </a:solidFill>
                <a:latin typeface="Verdana"/>
                <a:cs typeface="Verdana"/>
              </a:rPr>
              <a:t> </a:t>
            </a:r>
            <a:r>
              <a:rPr sz="1800" spc="-190" dirty="0">
                <a:solidFill>
                  <a:srgbClr val="EDA256"/>
                </a:solidFill>
                <a:latin typeface="Verdana"/>
                <a:cs typeface="Verdana"/>
              </a:rPr>
              <a:t>t</a:t>
            </a:r>
            <a:r>
              <a:rPr sz="1800" spc="-110" dirty="0">
                <a:solidFill>
                  <a:srgbClr val="EDA256"/>
                </a:solidFill>
                <a:latin typeface="Verdana"/>
                <a:cs typeface="Verdana"/>
              </a:rPr>
              <a:t>h</a:t>
            </a:r>
            <a:r>
              <a:rPr sz="1800" spc="-170" dirty="0">
                <a:solidFill>
                  <a:srgbClr val="EDA256"/>
                </a:solidFill>
                <a:latin typeface="Verdana"/>
                <a:cs typeface="Verdana"/>
              </a:rPr>
              <a:t>at</a:t>
            </a:r>
            <a:r>
              <a:rPr sz="1800" spc="-195" dirty="0">
                <a:solidFill>
                  <a:srgbClr val="EDA256"/>
                </a:solidFill>
                <a:latin typeface="Verdana"/>
                <a:cs typeface="Verdana"/>
              </a:rPr>
              <a:t> </a:t>
            </a:r>
            <a:r>
              <a:rPr sz="1800" spc="-190" dirty="0">
                <a:solidFill>
                  <a:srgbClr val="EDA256"/>
                </a:solidFill>
                <a:latin typeface="Verdana"/>
                <a:cs typeface="Verdana"/>
              </a:rPr>
              <a:t>t</a:t>
            </a:r>
            <a:r>
              <a:rPr sz="1800" spc="-100" dirty="0">
                <a:solidFill>
                  <a:srgbClr val="EDA256"/>
                </a:solidFill>
                <a:latin typeface="Verdana"/>
                <a:cs typeface="Verdana"/>
              </a:rPr>
              <a:t>h</a:t>
            </a:r>
            <a:r>
              <a:rPr sz="1800" spc="-130" dirty="0">
                <a:solidFill>
                  <a:srgbClr val="EDA256"/>
                </a:solidFill>
                <a:latin typeface="Verdana"/>
                <a:cs typeface="Verdana"/>
              </a:rPr>
              <a:t>e</a:t>
            </a:r>
            <a:r>
              <a:rPr sz="1800" spc="-195" dirty="0">
                <a:solidFill>
                  <a:srgbClr val="EDA256"/>
                </a:solidFill>
                <a:latin typeface="Verdana"/>
                <a:cs typeface="Verdana"/>
              </a:rPr>
              <a:t> </a:t>
            </a:r>
            <a:r>
              <a:rPr sz="1800" spc="-110" dirty="0">
                <a:solidFill>
                  <a:srgbClr val="EDA256"/>
                </a:solidFill>
                <a:latin typeface="Verdana"/>
                <a:cs typeface="Verdana"/>
              </a:rPr>
              <a:t>c</a:t>
            </a:r>
            <a:r>
              <a:rPr sz="1800" spc="-125" dirty="0">
                <a:solidFill>
                  <a:srgbClr val="EDA256"/>
                </a:solidFill>
                <a:latin typeface="Verdana"/>
                <a:cs typeface="Verdana"/>
              </a:rPr>
              <a:t>l</a:t>
            </a:r>
            <a:r>
              <a:rPr sz="1800" spc="-95" dirty="0">
                <a:solidFill>
                  <a:srgbClr val="EDA256"/>
                </a:solidFill>
                <a:latin typeface="Verdana"/>
                <a:cs typeface="Verdana"/>
              </a:rPr>
              <a:t>o</a:t>
            </a:r>
            <a:r>
              <a:rPr sz="1800" spc="-120" dirty="0">
                <a:solidFill>
                  <a:srgbClr val="EDA256"/>
                </a:solidFill>
                <a:latin typeface="Verdana"/>
                <a:cs typeface="Verdana"/>
              </a:rPr>
              <a:t>u</a:t>
            </a:r>
            <a:r>
              <a:rPr sz="1800" spc="-85" dirty="0">
                <a:solidFill>
                  <a:srgbClr val="EDA256"/>
                </a:solidFill>
                <a:latin typeface="Verdana"/>
                <a:cs typeface="Verdana"/>
              </a:rPr>
              <a:t>d</a:t>
            </a:r>
            <a:r>
              <a:rPr sz="1800" spc="-195" dirty="0">
                <a:solidFill>
                  <a:srgbClr val="EDA256"/>
                </a:solidFill>
                <a:latin typeface="Verdana"/>
                <a:cs typeface="Verdana"/>
              </a:rPr>
              <a:t> </a:t>
            </a:r>
            <a:r>
              <a:rPr sz="1800" spc="-120" dirty="0">
                <a:solidFill>
                  <a:srgbClr val="EDA256"/>
                </a:solidFill>
                <a:latin typeface="Verdana"/>
                <a:cs typeface="Verdana"/>
              </a:rPr>
              <a:t>i</a:t>
            </a:r>
            <a:r>
              <a:rPr sz="1800" spc="-125" dirty="0">
                <a:solidFill>
                  <a:srgbClr val="EDA256"/>
                </a:solidFill>
                <a:latin typeface="Verdana"/>
                <a:cs typeface="Verdana"/>
              </a:rPr>
              <a:t>s</a:t>
            </a:r>
            <a:r>
              <a:rPr sz="1800" spc="-195" dirty="0">
                <a:solidFill>
                  <a:srgbClr val="EDA256"/>
                </a:solidFill>
                <a:latin typeface="Verdana"/>
                <a:cs typeface="Verdana"/>
              </a:rPr>
              <a:t> </a:t>
            </a:r>
            <a:r>
              <a:rPr sz="1800" spc="-190" dirty="0">
                <a:solidFill>
                  <a:srgbClr val="EDA256"/>
                </a:solidFill>
                <a:latin typeface="Verdana"/>
                <a:cs typeface="Verdana"/>
              </a:rPr>
              <a:t>t</a:t>
            </a:r>
            <a:r>
              <a:rPr sz="1800" spc="-100" dirty="0">
                <a:solidFill>
                  <a:srgbClr val="EDA256"/>
                </a:solidFill>
                <a:latin typeface="Verdana"/>
                <a:cs typeface="Verdana"/>
              </a:rPr>
              <a:t>h</a:t>
            </a:r>
            <a:r>
              <a:rPr sz="1800" spc="-130" dirty="0">
                <a:solidFill>
                  <a:srgbClr val="EDA256"/>
                </a:solidFill>
                <a:latin typeface="Verdana"/>
                <a:cs typeface="Verdana"/>
              </a:rPr>
              <a:t>e</a:t>
            </a:r>
            <a:r>
              <a:rPr sz="1800" spc="-195" dirty="0">
                <a:solidFill>
                  <a:srgbClr val="EDA256"/>
                </a:solidFill>
                <a:latin typeface="Verdana"/>
                <a:cs typeface="Verdana"/>
              </a:rPr>
              <a:t> </a:t>
            </a:r>
            <a:r>
              <a:rPr sz="1800" spc="-80" dirty="0">
                <a:solidFill>
                  <a:srgbClr val="EDA256"/>
                </a:solidFill>
                <a:latin typeface="Verdana"/>
                <a:cs typeface="Verdana"/>
              </a:rPr>
              <a:t>f</a:t>
            </a:r>
            <a:r>
              <a:rPr sz="1800" spc="-105" dirty="0">
                <a:solidFill>
                  <a:srgbClr val="EDA256"/>
                </a:solidFill>
                <a:latin typeface="Verdana"/>
                <a:cs typeface="Verdana"/>
              </a:rPr>
              <a:t>u</a:t>
            </a:r>
            <a:r>
              <a:rPr sz="1800" spc="-195" dirty="0">
                <a:solidFill>
                  <a:srgbClr val="EDA256"/>
                </a:solidFill>
                <a:latin typeface="Verdana"/>
                <a:cs typeface="Verdana"/>
              </a:rPr>
              <a:t>t</a:t>
            </a:r>
            <a:r>
              <a:rPr sz="1800" spc="-135" dirty="0">
                <a:solidFill>
                  <a:srgbClr val="EDA256"/>
                </a:solidFill>
                <a:latin typeface="Verdana"/>
                <a:cs typeface="Verdana"/>
              </a:rPr>
              <a:t>u</a:t>
            </a:r>
            <a:r>
              <a:rPr sz="1800" spc="-185" dirty="0">
                <a:solidFill>
                  <a:srgbClr val="EDA256"/>
                </a:solidFill>
                <a:latin typeface="Verdana"/>
                <a:cs typeface="Verdana"/>
              </a:rPr>
              <a:t>r</a:t>
            </a:r>
            <a:r>
              <a:rPr sz="1800" spc="-130" dirty="0">
                <a:solidFill>
                  <a:srgbClr val="EDA256"/>
                </a:solidFill>
                <a:latin typeface="Verdana"/>
                <a:cs typeface="Verdana"/>
              </a:rPr>
              <a:t>e</a:t>
            </a:r>
            <a:r>
              <a:rPr sz="1800" spc="-195" dirty="0">
                <a:solidFill>
                  <a:srgbClr val="EDA256"/>
                </a:solidFill>
                <a:latin typeface="Verdana"/>
                <a:cs typeface="Verdana"/>
              </a:rPr>
              <a:t> </a:t>
            </a:r>
            <a:r>
              <a:rPr sz="1800" spc="-105" dirty="0">
                <a:solidFill>
                  <a:srgbClr val="EDA256"/>
                </a:solidFill>
                <a:latin typeface="Verdana"/>
                <a:cs typeface="Verdana"/>
              </a:rPr>
              <a:t>o</a:t>
            </a:r>
            <a:r>
              <a:rPr sz="1800" spc="-55" dirty="0">
                <a:solidFill>
                  <a:srgbClr val="EDA256"/>
                </a:solidFill>
                <a:latin typeface="Verdana"/>
                <a:cs typeface="Verdana"/>
              </a:rPr>
              <a:t>f  </a:t>
            </a:r>
            <a:r>
              <a:rPr sz="1800" spc="-125" dirty="0">
                <a:solidFill>
                  <a:srgbClr val="EDA256"/>
                </a:solidFill>
                <a:latin typeface="Verdana"/>
                <a:cs typeface="Verdana"/>
              </a:rPr>
              <a:t>information </a:t>
            </a:r>
            <a:r>
              <a:rPr sz="1800" spc="-165" dirty="0">
                <a:solidFill>
                  <a:srgbClr val="EDA256"/>
                </a:solidFill>
                <a:latin typeface="Verdana"/>
                <a:cs typeface="Verdana"/>
              </a:rPr>
              <a:t>systems, </a:t>
            </a:r>
            <a:r>
              <a:rPr sz="1800" spc="-140" dirty="0">
                <a:solidFill>
                  <a:srgbClr val="EDA256"/>
                </a:solidFill>
                <a:latin typeface="Verdana"/>
                <a:cs typeface="Verdana"/>
              </a:rPr>
              <a:t>particularly </a:t>
            </a:r>
            <a:r>
              <a:rPr sz="1800" spc="-125" dirty="0">
                <a:solidFill>
                  <a:srgbClr val="EDA256"/>
                </a:solidFill>
                <a:latin typeface="Verdana"/>
                <a:cs typeface="Verdana"/>
              </a:rPr>
              <a:t>those </a:t>
            </a:r>
            <a:r>
              <a:rPr sz="1800" spc="-130" dirty="0">
                <a:solidFill>
                  <a:srgbClr val="EDA256"/>
                </a:solidFill>
                <a:latin typeface="Verdana"/>
                <a:cs typeface="Verdana"/>
              </a:rPr>
              <a:t>who </a:t>
            </a:r>
            <a:r>
              <a:rPr sz="1800" spc="-125" dirty="0">
                <a:solidFill>
                  <a:srgbClr val="EDA256"/>
                </a:solidFill>
                <a:latin typeface="Verdana"/>
                <a:cs typeface="Verdana"/>
              </a:rPr>
              <a:t>don’t </a:t>
            </a:r>
            <a:r>
              <a:rPr sz="1800" spc="-160" dirty="0">
                <a:solidFill>
                  <a:srgbClr val="EDA256"/>
                </a:solidFill>
                <a:latin typeface="Verdana"/>
                <a:cs typeface="Verdana"/>
              </a:rPr>
              <a:t>have </a:t>
            </a:r>
            <a:r>
              <a:rPr sz="1800" spc="-125" dirty="0">
                <a:solidFill>
                  <a:srgbClr val="EDA256"/>
                </a:solidFill>
                <a:latin typeface="Verdana"/>
                <a:cs typeface="Verdana"/>
              </a:rPr>
              <a:t>endless </a:t>
            </a:r>
            <a:r>
              <a:rPr sz="1800" spc="-120" dirty="0">
                <a:solidFill>
                  <a:srgbClr val="EDA256"/>
                </a:solidFill>
                <a:latin typeface="Verdana"/>
                <a:cs typeface="Verdana"/>
              </a:rPr>
              <a:t> </a:t>
            </a:r>
            <a:r>
              <a:rPr sz="1800" spc="-140" dirty="0">
                <a:solidFill>
                  <a:srgbClr val="EDA256"/>
                </a:solidFill>
                <a:latin typeface="Verdana"/>
                <a:cs typeface="Verdana"/>
              </a:rPr>
              <a:t>resources </a:t>
            </a:r>
            <a:r>
              <a:rPr sz="1800" spc="-145" dirty="0">
                <a:solidFill>
                  <a:srgbClr val="EDA256"/>
                </a:solidFill>
                <a:latin typeface="Verdana"/>
                <a:cs typeface="Verdana"/>
              </a:rPr>
              <a:t>to </a:t>
            </a:r>
            <a:r>
              <a:rPr sz="1800" spc="-140" dirty="0">
                <a:solidFill>
                  <a:srgbClr val="EDA256"/>
                </a:solidFill>
                <a:latin typeface="Verdana"/>
                <a:cs typeface="Verdana"/>
              </a:rPr>
              <a:t>hire </a:t>
            </a:r>
            <a:r>
              <a:rPr sz="1800" spc="-120" dirty="0">
                <a:solidFill>
                  <a:srgbClr val="EDA256"/>
                </a:solidFill>
                <a:latin typeface="Verdana"/>
                <a:cs typeface="Verdana"/>
              </a:rPr>
              <a:t>and </a:t>
            </a:r>
            <a:r>
              <a:rPr sz="1800" spc="-150" dirty="0">
                <a:solidFill>
                  <a:srgbClr val="EDA256"/>
                </a:solidFill>
                <a:latin typeface="Verdana"/>
                <a:cs typeface="Verdana"/>
              </a:rPr>
              <a:t>retain </a:t>
            </a:r>
            <a:r>
              <a:rPr sz="1800" spc="-135" dirty="0">
                <a:solidFill>
                  <a:srgbClr val="EDA256"/>
                </a:solidFill>
                <a:latin typeface="Verdana"/>
                <a:cs typeface="Verdana"/>
              </a:rPr>
              <a:t>top-tier </a:t>
            </a:r>
            <a:r>
              <a:rPr sz="1800" spc="-185" dirty="0">
                <a:solidFill>
                  <a:srgbClr val="EDA256"/>
                </a:solidFill>
                <a:latin typeface="Verdana"/>
                <a:cs typeface="Verdana"/>
              </a:rPr>
              <a:t>IT </a:t>
            </a:r>
            <a:r>
              <a:rPr sz="1800" spc="-165" dirty="0">
                <a:solidFill>
                  <a:srgbClr val="EDA256"/>
                </a:solidFill>
                <a:latin typeface="Verdana"/>
                <a:cs typeface="Verdana"/>
              </a:rPr>
              <a:t>talent. </a:t>
            </a:r>
            <a:r>
              <a:rPr sz="1800" spc="-120" dirty="0">
                <a:solidFill>
                  <a:srgbClr val="EDA256"/>
                </a:solidFill>
                <a:latin typeface="Verdana"/>
                <a:cs typeface="Verdana"/>
              </a:rPr>
              <a:t>At </a:t>
            </a:r>
            <a:r>
              <a:rPr sz="1800" spc="-165" dirty="0">
                <a:solidFill>
                  <a:srgbClr val="EDA256"/>
                </a:solidFill>
                <a:latin typeface="Verdana"/>
                <a:cs typeface="Verdana"/>
              </a:rPr>
              <a:t>just </a:t>
            </a:r>
            <a:r>
              <a:rPr sz="1800" spc="-155" dirty="0">
                <a:solidFill>
                  <a:srgbClr val="EDA256"/>
                </a:solidFill>
                <a:latin typeface="Verdana"/>
                <a:cs typeface="Verdana"/>
              </a:rPr>
              <a:t>a </a:t>
            </a:r>
            <a:r>
              <a:rPr sz="1800" spc="-114" dirty="0">
                <a:solidFill>
                  <a:srgbClr val="EDA256"/>
                </a:solidFill>
                <a:latin typeface="Verdana"/>
                <a:cs typeface="Verdana"/>
              </a:rPr>
              <a:t>fraction </a:t>
            </a:r>
            <a:r>
              <a:rPr sz="1800" spc="-80" dirty="0">
                <a:solidFill>
                  <a:srgbClr val="EDA256"/>
                </a:solidFill>
                <a:latin typeface="Verdana"/>
                <a:cs typeface="Verdana"/>
              </a:rPr>
              <a:t>of </a:t>
            </a:r>
            <a:r>
              <a:rPr sz="1800" spc="-75" dirty="0">
                <a:solidFill>
                  <a:srgbClr val="EDA256"/>
                </a:solidFill>
                <a:latin typeface="Verdana"/>
                <a:cs typeface="Verdana"/>
              </a:rPr>
              <a:t> </a:t>
            </a:r>
            <a:r>
              <a:rPr sz="1800" spc="-140" dirty="0">
                <a:solidFill>
                  <a:srgbClr val="EDA256"/>
                </a:solidFill>
                <a:latin typeface="Verdana"/>
                <a:cs typeface="Verdana"/>
              </a:rPr>
              <a:t>the</a:t>
            </a:r>
            <a:r>
              <a:rPr sz="1800" spc="-190" dirty="0">
                <a:solidFill>
                  <a:srgbClr val="EDA256"/>
                </a:solidFill>
                <a:latin typeface="Verdana"/>
                <a:cs typeface="Verdana"/>
              </a:rPr>
              <a:t> </a:t>
            </a:r>
            <a:r>
              <a:rPr sz="1800" spc="-125" dirty="0">
                <a:solidFill>
                  <a:srgbClr val="EDA256"/>
                </a:solidFill>
                <a:latin typeface="Verdana"/>
                <a:cs typeface="Verdana"/>
              </a:rPr>
              <a:t>cost</a:t>
            </a:r>
            <a:r>
              <a:rPr sz="1800" spc="-190" dirty="0">
                <a:solidFill>
                  <a:srgbClr val="EDA256"/>
                </a:solidFill>
                <a:latin typeface="Verdana"/>
                <a:cs typeface="Verdana"/>
              </a:rPr>
              <a:t> </a:t>
            </a:r>
            <a:r>
              <a:rPr sz="1800" spc="-80" dirty="0">
                <a:solidFill>
                  <a:srgbClr val="EDA256"/>
                </a:solidFill>
                <a:latin typeface="Verdana"/>
                <a:cs typeface="Verdana"/>
              </a:rPr>
              <a:t>of</a:t>
            </a:r>
            <a:r>
              <a:rPr sz="1800" spc="-190" dirty="0">
                <a:solidFill>
                  <a:srgbClr val="EDA256"/>
                </a:solidFill>
                <a:latin typeface="Verdana"/>
                <a:cs typeface="Verdana"/>
              </a:rPr>
              <a:t> </a:t>
            </a:r>
            <a:r>
              <a:rPr sz="1800" spc="-140" dirty="0">
                <a:solidFill>
                  <a:srgbClr val="EDA256"/>
                </a:solidFill>
                <a:latin typeface="Verdana"/>
                <a:cs typeface="Verdana"/>
              </a:rPr>
              <a:t>keeping</a:t>
            </a:r>
            <a:r>
              <a:rPr sz="1800" spc="-190" dirty="0">
                <a:solidFill>
                  <a:srgbClr val="EDA256"/>
                </a:solidFill>
                <a:latin typeface="Verdana"/>
                <a:cs typeface="Verdana"/>
              </a:rPr>
              <a:t> SAP, </a:t>
            </a:r>
            <a:r>
              <a:rPr sz="1800" spc="-145" dirty="0">
                <a:solidFill>
                  <a:srgbClr val="EDA256"/>
                </a:solidFill>
                <a:latin typeface="Verdana"/>
                <a:cs typeface="Verdana"/>
              </a:rPr>
              <a:t>NetSuite</a:t>
            </a:r>
            <a:r>
              <a:rPr sz="1800" spc="-190" dirty="0">
                <a:solidFill>
                  <a:srgbClr val="EDA256"/>
                </a:solidFill>
                <a:latin typeface="Verdana"/>
                <a:cs typeface="Verdana"/>
              </a:rPr>
              <a:t> </a:t>
            </a:r>
            <a:r>
              <a:rPr sz="1800" spc="-130" dirty="0">
                <a:solidFill>
                  <a:srgbClr val="EDA256"/>
                </a:solidFill>
                <a:latin typeface="Verdana"/>
                <a:cs typeface="Verdana"/>
              </a:rPr>
              <a:t>provides</a:t>
            </a:r>
            <a:r>
              <a:rPr sz="1800" spc="-190" dirty="0">
                <a:solidFill>
                  <a:srgbClr val="EDA256"/>
                </a:solidFill>
                <a:latin typeface="Verdana"/>
                <a:cs typeface="Verdana"/>
              </a:rPr>
              <a:t> </a:t>
            </a:r>
            <a:r>
              <a:rPr sz="1800" spc="-155" dirty="0">
                <a:solidFill>
                  <a:srgbClr val="EDA256"/>
                </a:solidFill>
                <a:latin typeface="Verdana"/>
                <a:cs typeface="Verdana"/>
              </a:rPr>
              <a:t>a</a:t>
            </a:r>
            <a:r>
              <a:rPr sz="1800" spc="-190" dirty="0">
                <a:solidFill>
                  <a:srgbClr val="EDA256"/>
                </a:solidFill>
                <a:latin typeface="Verdana"/>
                <a:cs typeface="Verdana"/>
              </a:rPr>
              <a:t> </a:t>
            </a:r>
            <a:r>
              <a:rPr sz="1800" spc="-114" dirty="0">
                <a:solidFill>
                  <a:srgbClr val="EDA256"/>
                </a:solidFill>
                <a:latin typeface="Verdana"/>
                <a:cs typeface="Verdana"/>
              </a:rPr>
              <a:t>solution</a:t>
            </a:r>
            <a:r>
              <a:rPr sz="1800" spc="-190" dirty="0">
                <a:solidFill>
                  <a:srgbClr val="EDA256"/>
                </a:solidFill>
                <a:latin typeface="Verdana"/>
                <a:cs typeface="Verdana"/>
              </a:rPr>
              <a:t> </a:t>
            </a:r>
            <a:r>
              <a:rPr sz="1800" spc="-160" dirty="0">
                <a:solidFill>
                  <a:srgbClr val="EDA256"/>
                </a:solidFill>
                <a:latin typeface="Verdana"/>
                <a:cs typeface="Verdana"/>
              </a:rPr>
              <a:t>that</a:t>
            </a:r>
            <a:r>
              <a:rPr sz="1800" spc="-190" dirty="0">
                <a:solidFill>
                  <a:srgbClr val="EDA256"/>
                </a:solidFill>
                <a:latin typeface="Verdana"/>
                <a:cs typeface="Verdana"/>
              </a:rPr>
              <a:t> </a:t>
            </a:r>
            <a:r>
              <a:rPr sz="1800" spc="-120" dirty="0">
                <a:solidFill>
                  <a:srgbClr val="EDA256"/>
                </a:solidFill>
                <a:latin typeface="Verdana"/>
                <a:cs typeface="Verdana"/>
              </a:rPr>
              <a:t>is</a:t>
            </a:r>
            <a:r>
              <a:rPr sz="1800" spc="-185" dirty="0">
                <a:solidFill>
                  <a:srgbClr val="EDA256"/>
                </a:solidFill>
                <a:latin typeface="Verdana"/>
                <a:cs typeface="Verdana"/>
              </a:rPr>
              <a:t> </a:t>
            </a:r>
            <a:r>
              <a:rPr sz="1800" spc="-125" dirty="0">
                <a:solidFill>
                  <a:srgbClr val="EDA256"/>
                </a:solidFill>
                <a:latin typeface="Verdana"/>
                <a:cs typeface="Verdana"/>
              </a:rPr>
              <a:t>much </a:t>
            </a:r>
            <a:r>
              <a:rPr sz="1800" spc="-620" dirty="0">
                <a:solidFill>
                  <a:srgbClr val="EDA256"/>
                </a:solidFill>
                <a:latin typeface="Verdana"/>
                <a:cs typeface="Verdana"/>
              </a:rPr>
              <a:t> </a:t>
            </a:r>
            <a:r>
              <a:rPr sz="1800" spc="-175" dirty="0">
                <a:solidFill>
                  <a:srgbClr val="EDA256"/>
                </a:solidFill>
                <a:latin typeface="Verdana"/>
                <a:cs typeface="Verdana"/>
              </a:rPr>
              <a:t>m</a:t>
            </a:r>
            <a:r>
              <a:rPr sz="1800" spc="-95" dirty="0">
                <a:solidFill>
                  <a:srgbClr val="EDA256"/>
                </a:solidFill>
                <a:latin typeface="Verdana"/>
                <a:cs typeface="Verdana"/>
              </a:rPr>
              <a:t>o</a:t>
            </a:r>
            <a:r>
              <a:rPr sz="1800" spc="-185" dirty="0">
                <a:solidFill>
                  <a:srgbClr val="EDA256"/>
                </a:solidFill>
                <a:latin typeface="Verdana"/>
                <a:cs typeface="Verdana"/>
              </a:rPr>
              <a:t>r</a:t>
            </a:r>
            <a:r>
              <a:rPr sz="1800" spc="-130" dirty="0">
                <a:solidFill>
                  <a:srgbClr val="EDA256"/>
                </a:solidFill>
                <a:latin typeface="Verdana"/>
                <a:cs typeface="Verdana"/>
              </a:rPr>
              <a:t>e</a:t>
            </a:r>
            <a:r>
              <a:rPr sz="1800" spc="-195" dirty="0">
                <a:solidFill>
                  <a:srgbClr val="EDA256"/>
                </a:solidFill>
                <a:latin typeface="Verdana"/>
                <a:cs typeface="Verdana"/>
              </a:rPr>
              <a:t> </a:t>
            </a:r>
            <a:r>
              <a:rPr sz="1800" spc="-105" dirty="0">
                <a:solidFill>
                  <a:srgbClr val="EDA256"/>
                </a:solidFill>
                <a:latin typeface="Verdana"/>
                <a:cs typeface="Verdana"/>
              </a:rPr>
              <a:t>f</a:t>
            </a:r>
            <a:r>
              <a:rPr sz="1800" spc="-90" dirty="0">
                <a:solidFill>
                  <a:srgbClr val="EDA256"/>
                </a:solidFill>
                <a:latin typeface="Verdana"/>
                <a:cs typeface="Verdana"/>
              </a:rPr>
              <a:t>l</a:t>
            </a:r>
            <a:r>
              <a:rPr sz="1800" spc="-135" dirty="0">
                <a:solidFill>
                  <a:srgbClr val="EDA256"/>
                </a:solidFill>
                <a:latin typeface="Verdana"/>
                <a:cs typeface="Verdana"/>
              </a:rPr>
              <a:t>e</a:t>
            </a:r>
            <a:r>
              <a:rPr sz="1800" spc="-165" dirty="0">
                <a:solidFill>
                  <a:srgbClr val="EDA256"/>
                </a:solidFill>
                <a:latin typeface="Verdana"/>
                <a:cs typeface="Verdana"/>
              </a:rPr>
              <a:t>x</a:t>
            </a:r>
            <a:r>
              <a:rPr sz="1800" spc="-120" dirty="0">
                <a:solidFill>
                  <a:srgbClr val="EDA256"/>
                </a:solidFill>
                <a:latin typeface="Verdana"/>
                <a:cs typeface="Verdana"/>
              </a:rPr>
              <a:t>i</a:t>
            </a:r>
            <a:r>
              <a:rPr sz="1800" spc="-135" dirty="0">
                <a:solidFill>
                  <a:srgbClr val="EDA256"/>
                </a:solidFill>
                <a:latin typeface="Verdana"/>
                <a:cs typeface="Verdana"/>
              </a:rPr>
              <a:t>b</a:t>
            </a:r>
            <a:r>
              <a:rPr sz="1800" spc="-125" dirty="0">
                <a:solidFill>
                  <a:srgbClr val="EDA256"/>
                </a:solidFill>
                <a:latin typeface="Verdana"/>
                <a:cs typeface="Verdana"/>
              </a:rPr>
              <a:t>l</a:t>
            </a:r>
            <a:r>
              <a:rPr sz="1800" spc="-130" dirty="0">
                <a:solidFill>
                  <a:srgbClr val="EDA256"/>
                </a:solidFill>
                <a:latin typeface="Verdana"/>
                <a:cs typeface="Verdana"/>
              </a:rPr>
              <a:t>e</a:t>
            </a:r>
            <a:r>
              <a:rPr sz="1800" spc="-195" dirty="0">
                <a:solidFill>
                  <a:srgbClr val="EDA256"/>
                </a:solidFill>
                <a:latin typeface="Verdana"/>
                <a:cs typeface="Verdana"/>
              </a:rPr>
              <a:t> </a:t>
            </a:r>
            <a:r>
              <a:rPr sz="1800" spc="-180" dirty="0">
                <a:solidFill>
                  <a:srgbClr val="EDA256"/>
                </a:solidFill>
                <a:latin typeface="Verdana"/>
                <a:cs typeface="Verdana"/>
              </a:rPr>
              <a:t>a</a:t>
            </a:r>
            <a:r>
              <a:rPr sz="1800" spc="-100" dirty="0">
                <a:solidFill>
                  <a:srgbClr val="EDA256"/>
                </a:solidFill>
                <a:latin typeface="Verdana"/>
                <a:cs typeface="Verdana"/>
              </a:rPr>
              <a:t>n</a:t>
            </a:r>
            <a:r>
              <a:rPr sz="1800" spc="-85" dirty="0">
                <a:solidFill>
                  <a:srgbClr val="EDA256"/>
                </a:solidFill>
                <a:latin typeface="Verdana"/>
                <a:cs typeface="Verdana"/>
              </a:rPr>
              <a:t>d</a:t>
            </a:r>
            <a:r>
              <a:rPr sz="1800" spc="-195" dirty="0">
                <a:solidFill>
                  <a:srgbClr val="EDA256"/>
                </a:solidFill>
                <a:latin typeface="Verdana"/>
                <a:cs typeface="Verdana"/>
              </a:rPr>
              <a:t> </a:t>
            </a:r>
            <a:r>
              <a:rPr sz="1800" spc="-95" dirty="0">
                <a:solidFill>
                  <a:srgbClr val="EDA256"/>
                </a:solidFill>
                <a:latin typeface="Verdana"/>
                <a:cs typeface="Verdana"/>
              </a:rPr>
              <a:t>d</a:t>
            </a:r>
            <a:r>
              <a:rPr sz="1800" spc="-185" dirty="0">
                <a:solidFill>
                  <a:srgbClr val="EDA256"/>
                </a:solidFill>
                <a:latin typeface="Verdana"/>
                <a:cs typeface="Verdana"/>
              </a:rPr>
              <a:t>y</a:t>
            </a:r>
            <a:r>
              <a:rPr sz="1800" spc="-110" dirty="0">
                <a:solidFill>
                  <a:srgbClr val="EDA256"/>
                </a:solidFill>
                <a:latin typeface="Verdana"/>
                <a:cs typeface="Verdana"/>
              </a:rPr>
              <a:t>n</a:t>
            </a:r>
            <a:r>
              <a:rPr sz="1800" spc="-180" dirty="0">
                <a:solidFill>
                  <a:srgbClr val="EDA256"/>
                </a:solidFill>
                <a:latin typeface="Verdana"/>
                <a:cs typeface="Verdana"/>
              </a:rPr>
              <a:t>a</a:t>
            </a:r>
            <a:r>
              <a:rPr sz="1800" spc="-190" dirty="0">
                <a:solidFill>
                  <a:srgbClr val="EDA256"/>
                </a:solidFill>
                <a:latin typeface="Verdana"/>
                <a:cs typeface="Verdana"/>
              </a:rPr>
              <a:t>m</a:t>
            </a:r>
            <a:r>
              <a:rPr sz="1800" spc="-110" dirty="0">
                <a:solidFill>
                  <a:srgbClr val="EDA256"/>
                </a:solidFill>
                <a:latin typeface="Verdana"/>
                <a:cs typeface="Verdana"/>
              </a:rPr>
              <a:t>i</a:t>
            </a:r>
            <a:r>
              <a:rPr sz="1800" spc="-95" dirty="0">
                <a:solidFill>
                  <a:srgbClr val="EDA256"/>
                </a:solidFill>
                <a:latin typeface="Verdana"/>
                <a:cs typeface="Verdana"/>
              </a:rPr>
              <a:t>c</a:t>
            </a:r>
            <a:r>
              <a:rPr sz="1800" spc="-340" dirty="0">
                <a:solidFill>
                  <a:srgbClr val="EDA256"/>
                </a:solidFill>
                <a:latin typeface="Verdana"/>
                <a:cs typeface="Verdana"/>
              </a:rPr>
              <a:t>.</a:t>
            </a:r>
            <a:r>
              <a:rPr sz="1800" spc="-190" dirty="0">
                <a:solidFill>
                  <a:srgbClr val="EDA256"/>
                </a:solidFill>
                <a:latin typeface="Verdana"/>
                <a:cs typeface="Verdana"/>
              </a:rPr>
              <a:t>”</a:t>
            </a:r>
            <a:r>
              <a:rPr sz="1800" spc="-195" dirty="0">
                <a:solidFill>
                  <a:srgbClr val="EDA256"/>
                </a:solidFill>
                <a:latin typeface="Verdana"/>
                <a:cs typeface="Verdana"/>
              </a:rPr>
              <a:t> </a:t>
            </a:r>
            <a:r>
              <a:rPr sz="900" spc="-5" dirty="0">
                <a:solidFill>
                  <a:srgbClr val="302C2A"/>
                </a:solidFill>
                <a:latin typeface="Georgia"/>
                <a:cs typeface="Georgia"/>
              </a:rPr>
              <a:t>Kur</a:t>
            </a:r>
            <a:r>
              <a:rPr sz="900" dirty="0">
                <a:solidFill>
                  <a:srgbClr val="302C2A"/>
                </a:solidFill>
                <a:latin typeface="Georgia"/>
                <a:cs typeface="Georgia"/>
              </a:rPr>
              <a:t>t</a:t>
            </a:r>
            <a:r>
              <a:rPr sz="900" spc="-5" dirty="0">
                <a:solidFill>
                  <a:srgbClr val="302C2A"/>
                </a:solidFill>
                <a:latin typeface="Georgia"/>
                <a:cs typeface="Georgia"/>
              </a:rPr>
              <a:t> </a:t>
            </a:r>
            <a:r>
              <a:rPr sz="900" dirty="0">
                <a:solidFill>
                  <a:srgbClr val="302C2A"/>
                </a:solidFill>
                <a:latin typeface="Georgia"/>
                <a:cs typeface="Georgia"/>
              </a:rPr>
              <a:t>Liebich, </a:t>
            </a:r>
            <a:r>
              <a:rPr sz="900" spc="-5" dirty="0">
                <a:solidFill>
                  <a:srgbClr val="302C2A"/>
                </a:solidFill>
                <a:latin typeface="Georgia"/>
                <a:cs typeface="Georgia"/>
              </a:rPr>
              <a:t>CE</a:t>
            </a:r>
            <a:r>
              <a:rPr sz="900" dirty="0">
                <a:solidFill>
                  <a:srgbClr val="302C2A"/>
                </a:solidFill>
                <a:latin typeface="Georgia"/>
                <a:cs typeface="Georgia"/>
              </a:rPr>
              <a:t>O</a:t>
            </a:r>
            <a:r>
              <a:rPr sz="900" spc="-5" dirty="0">
                <a:solidFill>
                  <a:srgbClr val="302C2A"/>
                </a:solidFill>
                <a:latin typeface="Georgia"/>
                <a:cs typeface="Georgia"/>
              </a:rPr>
              <a:t> </a:t>
            </a:r>
            <a:r>
              <a:rPr sz="900" dirty="0">
                <a:solidFill>
                  <a:srgbClr val="302C2A"/>
                </a:solidFill>
                <a:latin typeface="Georgia"/>
                <a:cs typeface="Georgia"/>
              </a:rPr>
              <a:t>RedBuilt, a </a:t>
            </a:r>
            <a:r>
              <a:rPr sz="900" spc="-5" dirty="0">
                <a:solidFill>
                  <a:srgbClr val="302C2A"/>
                </a:solidFill>
                <a:latin typeface="Georgia"/>
                <a:cs typeface="Georgia"/>
              </a:rPr>
              <a:t>portfoli</a:t>
            </a:r>
            <a:r>
              <a:rPr sz="900" dirty="0">
                <a:solidFill>
                  <a:srgbClr val="302C2A"/>
                </a:solidFill>
                <a:latin typeface="Georgia"/>
                <a:cs typeface="Georgia"/>
              </a:rPr>
              <a:t>o</a:t>
            </a:r>
            <a:r>
              <a:rPr sz="900" spc="-5" dirty="0">
                <a:solidFill>
                  <a:srgbClr val="302C2A"/>
                </a:solidFill>
                <a:latin typeface="Georgia"/>
                <a:cs typeface="Georgia"/>
              </a:rPr>
              <a:t> compan</a:t>
            </a:r>
            <a:r>
              <a:rPr sz="900" dirty="0">
                <a:solidFill>
                  <a:srgbClr val="302C2A"/>
                </a:solidFill>
                <a:latin typeface="Georgia"/>
                <a:cs typeface="Georgia"/>
              </a:rPr>
              <a:t>y</a:t>
            </a:r>
            <a:r>
              <a:rPr sz="900" spc="-5" dirty="0">
                <a:solidFill>
                  <a:srgbClr val="302C2A"/>
                </a:solidFill>
                <a:latin typeface="Georgia"/>
                <a:cs typeface="Georgia"/>
              </a:rPr>
              <a:t> o</a:t>
            </a:r>
            <a:r>
              <a:rPr sz="900" dirty="0">
                <a:solidFill>
                  <a:srgbClr val="302C2A"/>
                </a:solidFill>
                <a:latin typeface="Georgia"/>
                <a:cs typeface="Georgia"/>
              </a:rPr>
              <a:t>f</a:t>
            </a:r>
            <a:r>
              <a:rPr sz="900" spc="-5" dirty="0">
                <a:solidFill>
                  <a:srgbClr val="302C2A"/>
                </a:solidFill>
                <a:latin typeface="Georgia"/>
                <a:cs typeface="Georgia"/>
              </a:rPr>
              <a:t> </a:t>
            </a:r>
            <a:r>
              <a:rPr sz="900" dirty="0">
                <a:solidFill>
                  <a:srgbClr val="302C2A"/>
                </a:solidFill>
                <a:latin typeface="Georgia"/>
                <a:cs typeface="Georgia"/>
              </a:rPr>
              <a:t>Atlas Holdings</a:t>
            </a:r>
            <a:endParaRPr sz="900">
              <a:latin typeface="Georgia"/>
              <a:cs typeface="Georg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98900" y="2574137"/>
            <a:ext cx="3208655" cy="3424554"/>
          </a:xfrm>
          <a:prstGeom prst="rect">
            <a:avLst/>
          </a:prstGeom>
          <a:solidFill>
            <a:srgbClr val="302C2A"/>
          </a:solidFill>
        </p:spPr>
        <p:txBody>
          <a:bodyPr vert="horz" wrap="square" lIns="0" tIns="57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1250">
              <a:latin typeface="Times New Roman"/>
              <a:cs typeface="Times New Roman"/>
            </a:endParaRPr>
          </a:p>
          <a:p>
            <a:pPr marL="182245">
              <a:lnSpc>
                <a:spcPct val="100000"/>
              </a:lnSpc>
            </a:pPr>
            <a:r>
              <a:rPr sz="1300" spc="-10" dirty="0">
                <a:solidFill>
                  <a:srgbClr val="ED634F"/>
                </a:solidFill>
                <a:latin typeface="Georgia"/>
                <a:cs typeface="Georgia"/>
              </a:rPr>
              <a:t>The</a:t>
            </a:r>
            <a:r>
              <a:rPr sz="1300" spc="-30" dirty="0">
                <a:solidFill>
                  <a:srgbClr val="ED634F"/>
                </a:solidFill>
                <a:latin typeface="Georgia"/>
                <a:cs typeface="Georgia"/>
              </a:rPr>
              <a:t> </a:t>
            </a:r>
            <a:r>
              <a:rPr sz="1300" spc="-15" dirty="0">
                <a:solidFill>
                  <a:srgbClr val="ED634F"/>
                </a:solidFill>
                <a:latin typeface="Georgia"/>
                <a:cs typeface="Georgia"/>
              </a:rPr>
              <a:t>NetSuite</a:t>
            </a:r>
            <a:r>
              <a:rPr sz="1300" spc="-25" dirty="0">
                <a:solidFill>
                  <a:srgbClr val="ED634F"/>
                </a:solidFill>
                <a:latin typeface="Georgia"/>
                <a:cs typeface="Georgia"/>
              </a:rPr>
              <a:t> </a:t>
            </a:r>
            <a:r>
              <a:rPr sz="1300" spc="-10" dirty="0">
                <a:solidFill>
                  <a:srgbClr val="ED634F"/>
                </a:solidFill>
                <a:latin typeface="Georgia"/>
                <a:cs typeface="Georgia"/>
              </a:rPr>
              <a:t>Advantage</a:t>
            </a:r>
            <a:endParaRPr sz="1300">
              <a:latin typeface="Georgia"/>
              <a:cs typeface="Georgia"/>
            </a:endParaRPr>
          </a:p>
          <a:p>
            <a:pPr marL="182245" marR="176530">
              <a:lnSpc>
                <a:spcPts val="1450"/>
              </a:lnSpc>
              <a:spcBef>
                <a:spcPts val="30"/>
              </a:spcBef>
            </a:pPr>
            <a:r>
              <a:rPr sz="1100" spc="-35" dirty="0">
                <a:solidFill>
                  <a:srgbClr val="ED634F"/>
                </a:solidFill>
                <a:latin typeface="Verdana"/>
                <a:cs typeface="Verdana"/>
              </a:rPr>
              <a:t>N</a:t>
            </a:r>
            <a:r>
              <a:rPr sz="1100" spc="-75" dirty="0">
                <a:solidFill>
                  <a:srgbClr val="ED634F"/>
                </a:solidFill>
                <a:latin typeface="Verdana"/>
                <a:cs typeface="Verdana"/>
              </a:rPr>
              <a:t>e</a:t>
            </a:r>
            <a:r>
              <a:rPr sz="1100" spc="-90" dirty="0">
                <a:solidFill>
                  <a:srgbClr val="ED634F"/>
                </a:solidFill>
                <a:latin typeface="Verdana"/>
                <a:cs typeface="Verdana"/>
              </a:rPr>
              <a:t>t</a:t>
            </a:r>
            <a:r>
              <a:rPr sz="1100" spc="-155" dirty="0">
                <a:solidFill>
                  <a:srgbClr val="ED634F"/>
                </a:solidFill>
                <a:latin typeface="Verdana"/>
                <a:cs typeface="Verdana"/>
              </a:rPr>
              <a:t>S</a:t>
            </a:r>
            <a:r>
              <a:rPr sz="1100" spc="-75" dirty="0">
                <a:solidFill>
                  <a:srgbClr val="ED634F"/>
                </a:solidFill>
                <a:latin typeface="Verdana"/>
                <a:cs typeface="Verdana"/>
              </a:rPr>
              <a:t>u</a:t>
            </a:r>
            <a:r>
              <a:rPr sz="1100" spc="-55" dirty="0">
                <a:solidFill>
                  <a:srgbClr val="ED634F"/>
                </a:solidFill>
                <a:latin typeface="Verdana"/>
                <a:cs typeface="Verdana"/>
              </a:rPr>
              <a:t>i</a:t>
            </a:r>
            <a:r>
              <a:rPr sz="1100" spc="-125" dirty="0">
                <a:solidFill>
                  <a:srgbClr val="ED634F"/>
                </a:solidFill>
                <a:latin typeface="Verdana"/>
                <a:cs typeface="Verdana"/>
              </a:rPr>
              <a:t>t</a:t>
            </a:r>
            <a:r>
              <a:rPr sz="1100" spc="-80" dirty="0">
                <a:solidFill>
                  <a:srgbClr val="ED634F"/>
                </a:solidFill>
                <a:latin typeface="Verdana"/>
                <a:cs typeface="Verdana"/>
              </a:rPr>
              <a:t>e</a:t>
            </a:r>
            <a:r>
              <a:rPr sz="1100" spc="-120" dirty="0">
                <a:solidFill>
                  <a:srgbClr val="ED634F"/>
                </a:solidFill>
                <a:latin typeface="Verdana"/>
                <a:cs typeface="Verdana"/>
              </a:rPr>
              <a:t> </a:t>
            </a:r>
            <a:r>
              <a:rPr sz="1100" spc="-75" dirty="0">
                <a:solidFill>
                  <a:srgbClr val="ED634F"/>
                </a:solidFill>
                <a:latin typeface="Verdana"/>
                <a:cs typeface="Verdana"/>
              </a:rPr>
              <a:t>bu</a:t>
            </a:r>
            <a:r>
              <a:rPr sz="1100" spc="-70" dirty="0">
                <a:solidFill>
                  <a:srgbClr val="ED634F"/>
                </a:solidFill>
                <a:latin typeface="Verdana"/>
                <a:cs typeface="Verdana"/>
              </a:rPr>
              <a:t>il</a:t>
            </a:r>
            <a:r>
              <a:rPr sz="1100" spc="-65" dirty="0">
                <a:solidFill>
                  <a:srgbClr val="ED634F"/>
                </a:solidFill>
                <a:latin typeface="Verdana"/>
                <a:cs typeface="Verdana"/>
              </a:rPr>
              <a:t>d</a:t>
            </a:r>
            <a:r>
              <a:rPr sz="1100" spc="-80" dirty="0">
                <a:solidFill>
                  <a:srgbClr val="ED634F"/>
                </a:solidFill>
                <a:latin typeface="Verdana"/>
                <a:cs typeface="Verdana"/>
              </a:rPr>
              <a:t>s</a:t>
            </a:r>
            <a:r>
              <a:rPr sz="1100" spc="-120" dirty="0">
                <a:solidFill>
                  <a:srgbClr val="ED634F"/>
                </a:solidFill>
                <a:latin typeface="Verdana"/>
                <a:cs typeface="Verdana"/>
              </a:rPr>
              <a:t> </a:t>
            </a:r>
            <a:r>
              <a:rPr sz="1100" spc="-75" dirty="0">
                <a:solidFill>
                  <a:srgbClr val="ED634F"/>
                </a:solidFill>
                <a:latin typeface="Verdana"/>
                <a:cs typeface="Verdana"/>
              </a:rPr>
              <a:t>l</a:t>
            </a:r>
            <a:r>
              <a:rPr sz="1100" spc="-105" dirty="0">
                <a:solidFill>
                  <a:srgbClr val="ED634F"/>
                </a:solidFill>
                <a:latin typeface="Verdana"/>
                <a:cs typeface="Verdana"/>
              </a:rPr>
              <a:t>a</a:t>
            </a:r>
            <a:r>
              <a:rPr sz="1100" spc="-70" dirty="0">
                <a:solidFill>
                  <a:srgbClr val="ED634F"/>
                </a:solidFill>
                <a:latin typeface="Verdana"/>
                <a:cs typeface="Verdana"/>
              </a:rPr>
              <a:t>s</a:t>
            </a:r>
            <a:r>
              <a:rPr sz="1100" spc="-95" dirty="0">
                <a:solidFill>
                  <a:srgbClr val="ED634F"/>
                </a:solidFill>
                <a:latin typeface="Verdana"/>
                <a:cs typeface="Verdana"/>
              </a:rPr>
              <a:t>t</a:t>
            </a:r>
            <a:r>
              <a:rPr sz="1100" spc="-70" dirty="0">
                <a:solidFill>
                  <a:srgbClr val="ED634F"/>
                </a:solidFill>
                <a:latin typeface="Verdana"/>
                <a:cs typeface="Verdana"/>
              </a:rPr>
              <a:t>i</a:t>
            </a:r>
            <a:r>
              <a:rPr sz="1100" spc="-65" dirty="0">
                <a:solidFill>
                  <a:srgbClr val="ED634F"/>
                </a:solidFill>
                <a:latin typeface="Verdana"/>
                <a:cs typeface="Verdana"/>
              </a:rPr>
              <a:t>n</a:t>
            </a:r>
            <a:r>
              <a:rPr sz="1100" spc="-75" dirty="0">
                <a:solidFill>
                  <a:srgbClr val="ED634F"/>
                </a:solidFill>
                <a:latin typeface="Verdana"/>
                <a:cs typeface="Verdana"/>
              </a:rPr>
              <a:t>g</a:t>
            </a:r>
            <a:r>
              <a:rPr sz="1100" spc="-120" dirty="0">
                <a:solidFill>
                  <a:srgbClr val="ED634F"/>
                </a:solidFill>
                <a:latin typeface="Verdana"/>
                <a:cs typeface="Verdana"/>
              </a:rPr>
              <a:t> </a:t>
            </a:r>
            <a:r>
              <a:rPr sz="1100" spc="-105" dirty="0">
                <a:solidFill>
                  <a:srgbClr val="ED634F"/>
                </a:solidFill>
                <a:latin typeface="Verdana"/>
                <a:cs typeface="Verdana"/>
              </a:rPr>
              <a:t>r</a:t>
            </a:r>
            <a:r>
              <a:rPr sz="1100" spc="-90" dirty="0">
                <a:solidFill>
                  <a:srgbClr val="ED634F"/>
                </a:solidFill>
                <a:latin typeface="Verdana"/>
                <a:cs typeface="Verdana"/>
              </a:rPr>
              <a:t>e</a:t>
            </a:r>
            <a:r>
              <a:rPr sz="1100" spc="-75" dirty="0">
                <a:solidFill>
                  <a:srgbClr val="ED634F"/>
                </a:solidFill>
                <a:latin typeface="Verdana"/>
                <a:cs typeface="Verdana"/>
              </a:rPr>
              <a:t>l</a:t>
            </a:r>
            <a:r>
              <a:rPr sz="1100" spc="-95" dirty="0">
                <a:solidFill>
                  <a:srgbClr val="ED634F"/>
                </a:solidFill>
                <a:latin typeface="Verdana"/>
                <a:cs typeface="Verdana"/>
              </a:rPr>
              <a:t>a</a:t>
            </a:r>
            <a:r>
              <a:rPr sz="1100" spc="-90" dirty="0">
                <a:solidFill>
                  <a:srgbClr val="ED634F"/>
                </a:solidFill>
                <a:latin typeface="Verdana"/>
                <a:cs typeface="Verdana"/>
              </a:rPr>
              <a:t>t</a:t>
            </a:r>
            <a:r>
              <a:rPr sz="1100" spc="-65" dirty="0">
                <a:solidFill>
                  <a:srgbClr val="ED634F"/>
                </a:solidFill>
                <a:latin typeface="Verdana"/>
                <a:cs typeface="Verdana"/>
              </a:rPr>
              <a:t>i</a:t>
            </a:r>
            <a:r>
              <a:rPr sz="1100" spc="-50" dirty="0">
                <a:solidFill>
                  <a:srgbClr val="ED634F"/>
                </a:solidFill>
                <a:latin typeface="Verdana"/>
                <a:cs typeface="Verdana"/>
              </a:rPr>
              <a:t>o</a:t>
            </a:r>
            <a:r>
              <a:rPr sz="1100" spc="-65" dirty="0">
                <a:solidFill>
                  <a:srgbClr val="ED634F"/>
                </a:solidFill>
                <a:latin typeface="Verdana"/>
                <a:cs typeface="Verdana"/>
              </a:rPr>
              <a:t>n</a:t>
            </a:r>
            <a:r>
              <a:rPr sz="1100" spc="-90" dirty="0">
                <a:solidFill>
                  <a:srgbClr val="ED634F"/>
                </a:solidFill>
                <a:latin typeface="Verdana"/>
                <a:cs typeface="Verdana"/>
              </a:rPr>
              <a:t>s</a:t>
            </a:r>
            <a:r>
              <a:rPr sz="1100" spc="-70" dirty="0">
                <a:solidFill>
                  <a:srgbClr val="ED634F"/>
                </a:solidFill>
                <a:latin typeface="Verdana"/>
                <a:cs typeface="Verdana"/>
              </a:rPr>
              <a:t>hi</a:t>
            </a:r>
            <a:r>
              <a:rPr sz="1100" spc="-55" dirty="0">
                <a:solidFill>
                  <a:srgbClr val="ED634F"/>
                </a:solidFill>
                <a:latin typeface="Verdana"/>
                <a:cs typeface="Verdana"/>
              </a:rPr>
              <a:t>p</a:t>
            </a:r>
            <a:r>
              <a:rPr sz="1100" spc="-80" dirty="0">
                <a:solidFill>
                  <a:srgbClr val="ED634F"/>
                </a:solidFill>
                <a:latin typeface="Verdana"/>
                <a:cs typeface="Verdana"/>
              </a:rPr>
              <a:t>s</a:t>
            </a:r>
            <a:r>
              <a:rPr sz="1100" spc="-120" dirty="0">
                <a:solidFill>
                  <a:srgbClr val="ED634F"/>
                </a:solidFill>
                <a:latin typeface="Verdana"/>
                <a:cs typeface="Verdana"/>
              </a:rPr>
              <a:t> </a:t>
            </a:r>
            <a:r>
              <a:rPr sz="1100" spc="-105" dirty="0">
                <a:solidFill>
                  <a:srgbClr val="ED634F"/>
                </a:solidFill>
                <a:latin typeface="Verdana"/>
                <a:cs typeface="Verdana"/>
              </a:rPr>
              <a:t>w</a:t>
            </a:r>
            <a:r>
              <a:rPr sz="1100" spc="-55" dirty="0">
                <a:solidFill>
                  <a:srgbClr val="ED634F"/>
                </a:solidFill>
                <a:latin typeface="Verdana"/>
                <a:cs typeface="Verdana"/>
              </a:rPr>
              <a:t>i</a:t>
            </a:r>
            <a:r>
              <a:rPr sz="1100" spc="-110" dirty="0">
                <a:solidFill>
                  <a:srgbClr val="ED634F"/>
                </a:solidFill>
                <a:latin typeface="Verdana"/>
                <a:cs typeface="Verdana"/>
              </a:rPr>
              <a:t>t</a:t>
            </a:r>
            <a:r>
              <a:rPr sz="1100" spc="-40" dirty="0">
                <a:solidFill>
                  <a:srgbClr val="ED634F"/>
                </a:solidFill>
                <a:latin typeface="Verdana"/>
                <a:cs typeface="Verdana"/>
              </a:rPr>
              <a:t>h  </a:t>
            </a:r>
            <a:r>
              <a:rPr sz="1100" spc="-60" dirty="0">
                <a:solidFill>
                  <a:srgbClr val="ED634F"/>
                </a:solidFill>
                <a:latin typeface="Verdana"/>
                <a:cs typeface="Verdana"/>
              </a:rPr>
              <a:t>p</a:t>
            </a:r>
            <a:r>
              <a:rPr sz="1100" spc="-70" dirty="0">
                <a:solidFill>
                  <a:srgbClr val="ED634F"/>
                </a:solidFill>
                <a:latin typeface="Verdana"/>
                <a:cs typeface="Verdana"/>
              </a:rPr>
              <a:t>r</a:t>
            </a:r>
            <a:r>
              <a:rPr sz="1100" spc="-60" dirty="0">
                <a:solidFill>
                  <a:srgbClr val="ED634F"/>
                </a:solidFill>
                <a:latin typeface="Verdana"/>
                <a:cs typeface="Verdana"/>
              </a:rPr>
              <a:t>i</a:t>
            </a:r>
            <a:r>
              <a:rPr sz="1100" spc="-114" dirty="0">
                <a:solidFill>
                  <a:srgbClr val="ED634F"/>
                </a:solidFill>
                <a:latin typeface="Verdana"/>
                <a:cs typeface="Verdana"/>
              </a:rPr>
              <a:t>v</a:t>
            </a:r>
            <a:r>
              <a:rPr sz="1100" spc="-95" dirty="0">
                <a:solidFill>
                  <a:srgbClr val="ED634F"/>
                </a:solidFill>
                <a:latin typeface="Verdana"/>
                <a:cs typeface="Verdana"/>
              </a:rPr>
              <a:t>a</a:t>
            </a:r>
            <a:r>
              <a:rPr sz="1100" spc="-125" dirty="0">
                <a:solidFill>
                  <a:srgbClr val="ED634F"/>
                </a:solidFill>
                <a:latin typeface="Verdana"/>
                <a:cs typeface="Verdana"/>
              </a:rPr>
              <a:t>t</a:t>
            </a:r>
            <a:r>
              <a:rPr sz="1100" spc="-80" dirty="0">
                <a:solidFill>
                  <a:srgbClr val="ED634F"/>
                </a:solidFill>
                <a:latin typeface="Verdana"/>
                <a:cs typeface="Verdana"/>
              </a:rPr>
              <a:t>e</a:t>
            </a:r>
            <a:r>
              <a:rPr sz="1100" spc="-120" dirty="0">
                <a:solidFill>
                  <a:srgbClr val="ED634F"/>
                </a:solidFill>
                <a:latin typeface="Verdana"/>
                <a:cs typeface="Verdana"/>
              </a:rPr>
              <a:t> </a:t>
            </a:r>
            <a:r>
              <a:rPr sz="1100" spc="-75" dirty="0">
                <a:solidFill>
                  <a:srgbClr val="ED634F"/>
                </a:solidFill>
                <a:latin typeface="Verdana"/>
                <a:cs typeface="Verdana"/>
              </a:rPr>
              <a:t>e</a:t>
            </a:r>
            <a:r>
              <a:rPr sz="1100" spc="-60" dirty="0">
                <a:solidFill>
                  <a:srgbClr val="ED634F"/>
                </a:solidFill>
                <a:latin typeface="Verdana"/>
                <a:cs typeface="Verdana"/>
              </a:rPr>
              <a:t>q</a:t>
            </a:r>
            <a:r>
              <a:rPr sz="1100" spc="-75" dirty="0">
                <a:solidFill>
                  <a:srgbClr val="ED634F"/>
                </a:solidFill>
                <a:latin typeface="Verdana"/>
                <a:cs typeface="Verdana"/>
              </a:rPr>
              <a:t>u</a:t>
            </a:r>
            <a:r>
              <a:rPr sz="1100" spc="-55" dirty="0">
                <a:solidFill>
                  <a:srgbClr val="ED634F"/>
                </a:solidFill>
                <a:latin typeface="Verdana"/>
                <a:cs typeface="Verdana"/>
              </a:rPr>
              <a:t>i</a:t>
            </a:r>
            <a:r>
              <a:rPr sz="1100" spc="-80" dirty="0">
                <a:solidFill>
                  <a:srgbClr val="ED634F"/>
                </a:solidFill>
                <a:latin typeface="Verdana"/>
                <a:cs typeface="Verdana"/>
              </a:rPr>
              <a:t>t</a:t>
            </a:r>
            <a:r>
              <a:rPr sz="1100" spc="-105" dirty="0">
                <a:solidFill>
                  <a:srgbClr val="ED634F"/>
                </a:solidFill>
                <a:latin typeface="Verdana"/>
                <a:cs typeface="Verdana"/>
              </a:rPr>
              <a:t>y</a:t>
            </a:r>
            <a:r>
              <a:rPr sz="1100" spc="-120" dirty="0">
                <a:solidFill>
                  <a:srgbClr val="ED634F"/>
                </a:solidFill>
                <a:latin typeface="Verdana"/>
                <a:cs typeface="Verdana"/>
              </a:rPr>
              <a:t> </a:t>
            </a:r>
            <a:r>
              <a:rPr sz="1100" spc="-65" dirty="0">
                <a:solidFill>
                  <a:srgbClr val="ED634F"/>
                </a:solidFill>
                <a:latin typeface="Verdana"/>
                <a:cs typeface="Verdana"/>
              </a:rPr>
              <a:t>f</a:t>
            </a:r>
            <a:r>
              <a:rPr sz="1100" spc="-55" dirty="0">
                <a:solidFill>
                  <a:srgbClr val="ED634F"/>
                </a:solidFill>
                <a:latin typeface="Verdana"/>
                <a:cs typeface="Verdana"/>
              </a:rPr>
              <a:t>i</a:t>
            </a:r>
            <a:r>
              <a:rPr sz="1100" spc="-95" dirty="0">
                <a:solidFill>
                  <a:srgbClr val="ED634F"/>
                </a:solidFill>
                <a:latin typeface="Verdana"/>
                <a:cs typeface="Verdana"/>
              </a:rPr>
              <a:t>r</a:t>
            </a:r>
            <a:r>
              <a:rPr sz="1100" spc="-105" dirty="0">
                <a:solidFill>
                  <a:srgbClr val="ED634F"/>
                </a:solidFill>
                <a:latin typeface="Verdana"/>
                <a:cs typeface="Verdana"/>
              </a:rPr>
              <a:t>m</a:t>
            </a:r>
            <a:r>
              <a:rPr sz="1100" spc="-80" dirty="0">
                <a:solidFill>
                  <a:srgbClr val="ED634F"/>
                </a:solidFill>
                <a:latin typeface="Verdana"/>
                <a:cs typeface="Verdana"/>
              </a:rPr>
              <a:t>s</a:t>
            </a:r>
            <a:r>
              <a:rPr sz="1100" spc="-120" dirty="0">
                <a:solidFill>
                  <a:srgbClr val="ED634F"/>
                </a:solidFill>
                <a:latin typeface="Verdana"/>
                <a:cs typeface="Verdana"/>
              </a:rPr>
              <a:t> </a:t>
            </a:r>
            <a:r>
              <a:rPr sz="1100" spc="-105" dirty="0">
                <a:solidFill>
                  <a:srgbClr val="ED634F"/>
                </a:solidFill>
                <a:latin typeface="Verdana"/>
                <a:cs typeface="Verdana"/>
              </a:rPr>
              <a:t>a</a:t>
            </a:r>
            <a:r>
              <a:rPr sz="1100" spc="-60" dirty="0">
                <a:solidFill>
                  <a:srgbClr val="ED634F"/>
                </a:solidFill>
                <a:latin typeface="Verdana"/>
                <a:cs typeface="Verdana"/>
              </a:rPr>
              <a:t>n</a:t>
            </a:r>
            <a:r>
              <a:rPr sz="1100" spc="-55" dirty="0">
                <a:solidFill>
                  <a:srgbClr val="ED634F"/>
                </a:solidFill>
                <a:latin typeface="Verdana"/>
                <a:cs typeface="Verdana"/>
              </a:rPr>
              <a:t>d</a:t>
            </a:r>
            <a:r>
              <a:rPr sz="1100" spc="-120" dirty="0">
                <a:solidFill>
                  <a:srgbClr val="ED634F"/>
                </a:solidFill>
                <a:latin typeface="Verdana"/>
                <a:cs typeface="Verdana"/>
              </a:rPr>
              <a:t> </a:t>
            </a:r>
            <a:r>
              <a:rPr sz="1100" spc="-110" dirty="0">
                <a:solidFill>
                  <a:srgbClr val="ED634F"/>
                </a:solidFill>
                <a:latin typeface="Verdana"/>
                <a:cs typeface="Verdana"/>
              </a:rPr>
              <a:t>t</a:t>
            </a:r>
            <a:r>
              <a:rPr sz="1100" spc="-60" dirty="0">
                <a:solidFill>
                  <a:srgbClr val="ED634F"/>
                </a:solidFill>
                <a:latin typeface="Verdana"/>
                <a:cs typeface="Verdana"/>
              </a:rPr>
              <a:t>h</a:t>
            </a:r>
            <a:r>
              <a:rPr sz="1100" spc="-90" dirty="0">
                <a:solidFill>
                  <a:srgbClr val="ED634F"/>
                </a:solidFill>
                <a:latin typeface="Verdana"/>
                <a:cs typeface="Verdana"/>
              </a:rPr>
              <a:t>e</a:t>
            </a:r>
            <a:r>
              <a:rPr sz="1100" spc="-70" dirty="0">
                <a:solidFill>
                  <a:srgbClr val="ED634F"/>
                </a:solidFill>
                <a:latin typeface="Verdana"/>
                <a:cs typeface="Verdana"/>
              </a:rPr>
              <a:t>i</a:t>
            </a:r>
            <a:r>
              <a:rPr sz="1100" spc="-85" dirty="0">
                <a:solidFill>
                  <a:srgbClr val="ED634F"/>
                </a:solidFill>
                <a:latin typeface="Verdana"/>
                <a:cs typeface="Verdana"/>
              </a:rPr>
              <a:t>r</a:t>
            </a:r>
            <a:r>
              <a:rPr sz="1100" spc="-120" dirty="0">
                <a:solidFill>
                  <a:srgbClr val="ED634F"/>
                </a:solidFill>
                <a:latin typeface="Verdana"/>
                <a:cs typeface="Verdana"/>
              </a:rPr>
              <a:t> </a:t>
            </a:r>
            <a:r>
              <a:rPr sz="1100" spc="-55" dirty="0">
                <a:solidFill>
                  <a:srgbClr val="ED634F"/>
                </a:solidFill>
                <a:latin typeface="Verdana"/>
                <a:cs typeface="Verdana"/>
              </a:rPr>
              <a:t>p</a:t>
            </a:r>
            <a:r>
              <a:rPr sz="1100" spc="-50" dirty="0">
                <a:solidFill>
                  <a:srgbClr val="ED634F"/>
                </a:solidFill>
                <a:latin typeface="Verdana"/>
                <a:cs typeface="Verdana"/>
              </a:rPr>
              <a:t>o</a:t>
            </a:r>
            <a:r>
              <a:rPr sz="1100" spc="-55" dirty="0">
                <a:solidFill>
                  <a:srgbClr val="ED634F"/>
                </a:solidFill>
                <a:latin typeface="Verdana"/>
                <a:cs typeface="Verdana"/>
              </a:rPr>
              <a:t>r</a:t>
            </a:r>
            <a:r>
              <a:rPr sz="1100" spc="-80" dirty="0">
                <a:solidFill>
                  <a:srgbClr val="ED634F"/>
                </a:solidFill>
                <a:latin typeface="Verdana"/>
                <a:cs typeface="Verdana"/>
              </a:rPr>
              <a:t>t</a:t>
            </a:r>
            <a:r>
              <a:rPr sz="1100" spc="-60" dirty="0">
                <a:solidFill>
                  <a:srgbClr val="ED634F"/>
                </a:solidFill>
                <a:latin typeface="Verdana"/>
                <a:cs typeface="Verdana"/>
              </a:rPr>
              <a:t>f</a:t>
            </a:r>
            <a:r>
              <a:rPr sz="1100" spc="-55" dirty="0">
                <a:solidFill>
                  <a:srgbClr val="ED634F"/>
                </a:solidFill>
                <a:latin typeface="Verdana"/>
                <a:cs typeface="Verdana"/>
              </a:rPr>
              <a:t>o</a:t>
            </a:r>
            <a:r>
              <a:rPr sz="1100" spc="-75" dirty="0">
                <a:solidFill>
                  <a:srgbClr val="ED634F"/>
                </a:solidFill>
                <a:latin typeface="Verdana"/>
                <a:cs typeface="Verdana"/>
              </a:rPr>
              <a:t>l</a:t>
            </a:r>
            <a:r>
              <a:rPr sz="1100" spc="-65" dirty="0">
                <a:solidFill>
                  <a:srgbClr val="ED634F"/>
                </a:solidFill>
                <a:latin typeface="Verdana"/>
                <a:cs typeface="Verdana"/>
              </a:rPr>
              <a:t>i</a:t>
            </a:r>
            <a:r>
              <a:rPr sz="1100" spc="-35" dirty="0">
                <a:solidFill>
                  <a:srgbClr val="ED634F"/>
                </a:solidFill>
                <a:latin typeface="Verdana"/>
                <a:cs typeface="Verdana"/>
              </a:rPr>
              <a:t>o  </a:t>
            </a:r>
            <a:r>
              <a:rPr sz="1100" spc="-70" dirty="0">
                <a:solidFill>
                  <a:srgbClr val="ED634F"/>
                </a:solidFill>
                <a:latin typeface="Verdana"/>
                <a:cs typeface="Verdana"/>
              </a:rPr>
              <a:t>c</a:t>
            </a:r>
            <a:r>
              <a:rPr sz="1100" spc="-50" dirty="0">
                <a:solidFill>
                  <a:srgbClr val="ED634F"/>
                </a:solidFill>
                <a:latin typeface="Verdana"/>
                <a:cs typeface="Verdana"/>
              </a:rPr>
              <a:t>o</a:t>
            </a:r>
            <a:r>
              <a:rPr sz="1100" spc="-105" dirty="0">
                <a:solidFill>
                  <a:srgbClr val="ED634F"/>
                </a:solidFill>
                <a:latin typeface="Verdana"/>
                <a:cs typeface="Verdana"/>
              </a:rPr>
              <a:t>m</a:t>
            </a:r>
            <a:r>
              <a:rPr sz="1100" spc="-50" dirty="0">
                <a:solidFill>
                  <a:srgbClr val="ED634F"/>
                </a:solidFill>
                <a:latin typeface="Verdana"/>
                <a:cs typeface="Verdana"/>
              </a:rPr>
              <a:t>p</a:t>
            </a:r>
            <a:r>
              <a:rPr sz="1100" spc="-105" dirty="0">
                <a:solidFill>
                  <a:srgbClr val="ED634F"/>
                </a:solidFill>
                <a:latin typeface="Verdana"/>
                <a:cs typeface="Verdana"/>
              </a:rPr>
              <a:t>a</a:t>
            </a:r>
            <a:r>
              <a:rPr sz="1100" spc="-70" dirty="0">
                <a:solidFill>
                  <a:srgbClr val="ED634F"/>
                </a:solidFill>
                <a:latin typeface="Verdana"/>
                <a:cs typeface="Verdana"/>
              </a:rPr>
              <a:t>n</a:t>
            </a:r>
            <a:r>
              <a:rPr sz="1100" spc="-65" dirty="0">
                <a:solidFill>
                  <a:srgbClr val="ED634F"/>
                </a:solidFill>
                <a:latin typeface="Verdana"/>
                <a:cs typeface="Verdana"/>
              </a:rPr>
              <a:t>i</a:t>
            </a:r>
            <a:r>
              <a:rPr sz="1100" spc="-75" dirty="0">
                <a:solidFill>
                  <a:srgbClr val="ED634F"/>
                </a:solidFill>
                <a:latin typeface="Verdana"/>
                <a:cs typeface="Verdana"/>
              </a:rPr>
              <a:t>e</a:t>
            </a:r>
            <a:r>
              <a:rPr sz="1100" spc="-70" dirty="0">
                <a:solidFill>
                  <a:srgbClr val="ED634F"/>
                </a:solidFill>
                <a:latin typeface="Verdana"/>
                <a:cs typeface="Verdana"/>
              </a:rPr>
              <a:t>s</a:t>
            </a:r>
            <a:r>
              <a:rPr sz="1100" spc="-155" dirty="0">
                <a:solidFill>
                  <a:srgbClr val="ED634F"/>
                </a:solidFill>
                <a:latin typeface="Verdana"/>
                <a:cs typeface="Verdana"/>
              </a:rPr>
              <a:t>.</a:t>
            </a:r>
            <a:r>
              <a:rPr sz="1100" spc="-120" dirty="0">
                <a:solidFill>
                  <a:srgbClr val="ED634F"/>
                </a:solidFill>
                <a:latin typeface="Verdana"/>
                <a:cs typeface="Verdana"/>
              </a:rPr>
              <a:t> </a:t>
            </a:r>
            <a:r>
              <a:rPr sz="1100" spc="-50" dirty="0">
                <a:solidFill>
                  <a:srgbClr val="ED634F"/>
                </a:solidFill>
                <a:latin typeface="Verdana"/>
                <a:cs typeface="Verdana"/>
              </a:rPr>
              <a:t>F</a:t>
            </a:r>
            <a:r>
              <a:rPr sz="1100" spc="-110" dirty="0">
                <a:solidFill>
                  <a:srgbClr val="ED634F"/>
                </a:solidFill>
                <a:latin typeface="Verdana"/>
                <a:cs typeface="Verdana"/>
              </a:rPr>
              <a:t>r</a:t>
            </a:r>
            <a:r>
              <a:rPr sz="1100" spc="-50" dirty="0">
                <a:solidFill>
                  <a:srgbClr val="ED634F"/>
                </a:solidFill>
                <a:latin typeface="Verdana"/>
                <a:cs typeface="Verdana"/>
              </a:rPr>
              <a:t>o</a:t>
            </a:r>
            <a:r>
              <a:rPr sz="1100" spc="-95" dirty="0">
                <a:solidFill>
                  <a:srgbClr val="ED634F"/>
                </a:solidFill>
                <a:latin typeface="Verdana"/>
                <a:cs typeface="Verdana"/>
              </a:rPr>
              <a:t>m</a:t>
            </a:r>
            <a:r>
              <a:rPr sz="1100" spc="-120" dirty="0">
                <a:solidFill>
                  <a:srgbClr val="ED634F"/>
                </a:solidFill>
                <a:latin typeface="Verdana"/>
                <a:cs typeface="Verdana"/>
              </a:rPr>
              <a:t> </a:t>
            </a:r>
            <a:r>
              <a:rPr sz="1100" spc="-85" dirty="0">
                <a:solidFill>
                  <a:srgbClr val="ED634F"/>
                </a:solidFill>
                <a:latin typeface="Verdana"/>
                <a:cs typeface="Verdana"/>
              </a:rPr>
              <a:t>e</a:t>
            </a:r>
            <a:r>
              <a:rPr sz="1100" spc="-100" dirty="0">
                <a:solidFill>
                  <a:srgbClr val="ED634F"/>
                </a:solidFill>
                <a:latin typeface="Verdana"/>
                <a:cs typeface="Verdana"/>
              </a:rPr>
              <a:t>a</a:t>
            </a:r>
            <a:r>
              <a:rPr sz="1100" spc="-95" dirty="0">
                <a:solidFill>
                  <a:srgbClr val="ED634F"/>
                </a:solidFill>
                <a:latin typeface="Verdana"/>
                <a:cs typeface="Verdana"/>
              </a:rPr>
              <a:t>r</a:t>
            </a:r>
            <a:r>
              <a:rPr sz="1100" spc="-65" dirty="0">
                <a:solidFill>
                  <a:srgbClr val="ED634F"/>
                </a:solidFill>
                <a:latin typeface="Verdana"/>
                <a:cs typeface="Verdana"/>
              </a:rPr>
              <a:t>l</a:t>
            </a:r>
            <a:r>
              <a:rPr sz="1100" spc="-105" dirty="0">
                <a:solidFill>
                  <a:srgbClr val="ED634F"/>
                </a:solidFill>
                <a:latin typeface="Verdana"/>
                <a:cs typeface="Verdana"/>
              </a:rPr>
              <a:t>y</a:t>
            </a:r>
            <a:r>
              <a:rPr sz="1100" spc="-120" dirty="0">
                <a:solidFill>
                  <a:srgbClr val="ED634F"/>
                </a:solidFill>
                <a:latin typeface="Verdana"/>
                <a:cs typeface="Verdana"/>
              </a:rPr>
              <a:t> </a:t>
            </a:r>
            <a:r>
              <a:rPr sz="1100" spc="-60" dirty="0">
                <a:solidFill>
                  <a:srgbClr val="ED634F"/>
                </a:solidFill>
                <a:latin typeface="Verdana"/>
                <a:cs typeface="Verdana"/>
              </a:rPr>
              <a:t>p</a:t>
            </a:r>
            <a:r>
              <a:rPr sz="1100" spc="-65" dirty="0">
                <a:solidFill>
                  <a:srgbClr val="ED634F"/>
                </a:solidFill>
                <a:latin typeface="Verdana"/>
                <a:cs typeface="Verdana"/>
              </a:rPr>
              <a:t>h</a:t>
            </a:r>
            <a:r>
              <a:rPr sz="1100" spc="-105" dirty="0">
                <a:solidFill>
                  <a:srgbClr val="ED634F"/>
                </a:solidFill>
                <a:latin typeface="Verdana"/>
                <a:cs typeface="Verdana"/>
              </a:rPr>
              <a:t>a</a:t>
            </a:r>
            <a:r>
              <a:rPr sz="1100" spc="-75" dirty="0">
                <a:solidFill>
                  <a:srgbClr val="ED634F"/>
                </a:solidFill>
                <a:latin typeface="Verdana"/>
                <a:cs typeface="Verdana"/>
              </a:rPr>
              <a:t>s</a:t>
            </a:r>
            <a:r>
              <a:rPr sz="1100" spc="-80" dirty="0">
                <a:solidFill>
                  <a:srgbClr val="ED634F"/>
                </a:solidFill>
                <a:latin typeface="Verdana"/>
                <a:cs typeface="Verdana"/>
              </a:rPr>
              <a:t>e</a:t>
            </a:r>
            <a:r>
              <a:rPr sz="1100" spc="-120" dirty="0">
                <a:solidFill>
                  <a:srgbClr val="ED634F"/>
                </a:solidFill>
                <a:latin typeface="Verdana"/>
                <a:cs typeface="Verdana"/>
              </a:rPr>
              <a:t> </a:t>
            </a:r>
            <a:r>
              <a:rPr sz="1100" spc="-105" dirty="0">
                <a:solidFill>
                  <a:srgbClr val="ED634F"/>
                </a:solidFill>
                <a:latin typeface="Verdana"/>
                <a:cs typeface="Verdana"/>
              </a:rPr>
              <a:t>a</a:t>
            </a:r>
            <a:r>
              <a:rPr sz="1100" spc="-75" dirty="0">
                <a:solidFill>
                  <a:srgbClr val="ED634F"/>
                </a:solidFill>
                <a:latin typeface="Verdana"/>
                <a:cs typeface="Verdana"/>
              </a:rPr>
              <a:t>u</a:t>
            </a:r>
            <a:r>
              <a:rPr sz="1100" spc="-80" dirty="0">
                <a:solidFill>
                  <a:srgbClr val="ED634F"/>
                </a:solidFill>
                <a:latin typeface="Verdana"/>
                <a:cs typeface="Verdana"/>
              </a:rPr>
              <a:t>g</a:t>
            </a:r>
            <a:r>
              <a:rPr sz="1100" spc="-105" dirty="0">
                <a:solidFill>
                  <a:srgbClr val="ED634F"/>
                </a:solidFill>
                <a:latin typeface="Verdana"/>
                <a:cs typeface="Verdana"/>
              </a:rPr>
              <a:t>m</a:t>
            </a:r>
            <a:r>
              <a:rPr sz="1100" spc="-70" dirty="0">
                <a:solidFill>
                  <a:srgbClr val="ED634F"/>
                </a:solidFill>
                <a:latin typeface="Verdana"/>
                <a:cs typeface="Verdana"/>
              </a:rPr>
              <a:t>e</a:t>
            </a:r>
            <a:r>
              <a:rPr sz="1100" spc="-65" dirty="0">
                <a:solidFill>
                  <a:srgbClr val="ED634F"/>
                </a:solidFill>
                <a:latin typeface="Verdana"/>
                <a:cs typeface="Verdana"/>
              </a:rPr>
              <a:t>n</a:t>
            </a:r>
            <a:r>
              <a:rPr sz="1100" spc="-105" dirty="0">
                <a:solidFill>
                  <a:srgbClr val="ED634F"/>
                </a:solidFill>
                <a:latin typeface="Verdana"/>
                <a:cs typeface="Verdana"/>
              </a:rPr>
              <a:t>t</a:t>
            </a:r>
            <a:r>
              <a:rPr sz="1100" spc="-95" dirty="0">
                <a:solidFill>
                  <a:srgbClr val="ED634F"/>
                </a:solidFill>
                <a:latin typeface="Verdana"/>
                <a:cs typeface="Verdana"/>
              </a:rPr>
              <a:t>a</a:t>
            </a:r>
            <a:r>
              <a:rPr sz="1100" spc="-90" dirty="0">
                <a:solidFill>
                  <a:srgbClr val="ED634F"/>
                </a:solidFill>
                <a:latin typeface="Verdana"/>
                <a:cs typeface="Verdana"/>
              </a:rPr>
              <a:t>t</a:t>
            </a:r>
            <a:r>
              <a:rPr sz="1100" spc="-65" dirty="0">
                <a:solidFill>
                  <a:srgbClr val="ED634F"/>
                </a:solidFill>
                <a:latin typeface="Verdana"/>
                <a:cs typeface="Verdana"/>
              </a:rPr>
              <a:t>i</a:t>
            </a:r>
            <a:r>
              <a:rPr sz="1100" spc="-50" dirty="0">
                <a:solidFill>
                  <a:srgbClr val="ED634F"/>
                </a:solidFill>
                <a:latin typeface="Verdana"/>
                <a:cs typeface="Verdana"/>
              </a:rPr>
              <a:t>o</a:t>
            </a:r>
            <a:r>
              <a:rPr sz="1100" spc="-55" dirty="0">
                <a:solidFill>
                  <a:srgbClr val="ED634F"/>
                </a:solidFill>
                <a:latin typeface="Verdana"/>
                <a:cs typeface="Verdana"/>
              </a:rPr>
              <a:t>n</a:t>
            </a:r>
            <a:r>
              <a:rPr sz="1100" spc="-120" dirty="0">
                <a:solidFill>
                  <a:srgbClr val="ED634F"/>
                </a:solidFill>
                <a:latin typeface="Verdana"/>
                <a:cs typeface="Verdana"/>
              </a:rPr>
              <a:t> </a:t>
            </a:r>
            <a:r>
              <a:rPr sz="1100" spc="-55" dirty="0">
                <a:solidFill>
                  <a:srgbClr val="ED634F"/>
                </a:solidFill>
                <a:latin typeface="Verdana"/>
                <a:cs typeface="Verdana"/>
              </a:rPr>
              <a:t>o</a:t>
            </a:r>
            <a:r>
              <a:rPr sz="1100" spc="-35" dirty="0">
                <a:solidFill>
                  <a:srgbClr val="ED634F"/>
                </a:solidFill>
                <a:latin typeface="Verdana"/>
                <a:cs typeface="Verdana"/>
              </a:rPr>
              <a:t>f  </a:t>
            </a:r>
            <a:r>
              <a:rPr sz="1100" spc="-75" dirty="0">
                <a:solidFill>
                  <a:srgbClr val="ED634F"/>
                </a:solidFill>
                <a:latin typeface="Verdana"/>
                <a:cs typeface="Verdana"/>
              </a:rPr>
              <a:t>existing </a:t>
            </a:r>
            <a:r>
              <a:rPr sz="1100" spc="-70" dirty="0">
                <a:solidFill>
                  <a:srgbClr val="ED634F"/>
                </a:solidFill>
                <a:latin typeface="Verdana"/>
                <a:cs typeface="Verdana"/>
              </a:rPr>
              <a:t>diligence efforts </a:t>
            </a:r>
            <a:r>
              <a:rPr sz="1100" spc="-85" dirty="0">
                <a:solidFill>
                  <a:srgbClr val="ED634F"/>
                </a:solidFill>
                <a:latin typeface="Verdana"/>
                <a:cs typeface="Verdana"/>
              </a:rPr>
              <a:t>to </a:t>
            </a:r>
            <a:r>
              <a:rPr sz="1100" spc="-70" dirty="0">
                <a:solidFill>
                  <a:srgbClr val="ED634F"/>
                </a:solidFill>
                <a:latin typeface="Verdana"/>
                <a:cs typeface="Verdana"/>
              </a:rPr>
              <a:t>end-to-end </a:t>
            </a:r>
            <a:r>
              <a:rPr sz="1100" spc="-85" dirty="0">
                <a:solidFill>
                  <a:srgbClr val="ED634F"/>
                </a:solidFill>
                <a:latin typeface="Verdana"/>
                <a:cs typeface="Verdana"/>
              </a:rPr>
              <a:t>carve </a:t>
            </a:r>
            <a:r>
              <a:rPr sz="1100" spc="-80" dirty="0">
                <a:solidFill>
                  <a:srgbClr val="ED634F"/>
                </a:solidFill>
                <a:latin typeface="Verdana"/>
                <a:cs typeface="Verdana"/>
              </a:rPr>
              <a:t> </a:t>
            </a:r>
            <a:r>
              <a:rPr sz="1100" spc="-50" dirty="0">
                <a:solidFill>
                  <a:srgbClr val="ED634F"/>
                </a:solidFill>
                <a:latin typeface="Verdana"/>
                <a:cs typeface="Verdana"/>
              </a:rPr>
              <a:t>o</a:t>
            </a:r>
            <a:r>
              <a:rPr sz="1100" spc="-60" dirty="0">
                <a:solidFill>
                  <a:srgbClr val="ED634F"/>
                </a:solidFill>
                <a:latin typeface="Verdana"/>
                <a:cs typeface="Verdana"/>
              </a:rPr>
              <a:t>u</a:t>
            </a:r>
            <a:r>
              <a:rPr sz="1100" spc="-114" dirty="0">
                <a:solidFill>
                  <a:srgbClr val="ED634F"/>
                </a:solidFill>
                <a:latin typeface="Verdana"/>
                <a:cs typeface="Verdana"/>
              </a:rPr>
              <a:t>t</a:t>
            </a:r>
            <a:r>
              <a:rPr sz="1100" spc="5" dirty="0">
                <a:solidFill>
                  <a:srgbClr val="ED634F"/>
                </a:solidFill>
                <a:latin typeface="Verdana"/>
                <a:cs typeface="Verdana"/>
              </a:rPr>
              <a:t>/</a:t>
            </a:r>
            <a:r>
              <a:rPr sz="1100" spc="-90" dirty="0">
                <a:solidFill>
                  <a:srgbClr val="ED634F"/>
                </a:solidFill>
                <a:latin typeface="Verdana"/>
                <a:cs typeface="Verdana"/>
              </a:rPr>
              <a:t>s</a:t>
            </a:r>
            <a:r>
              <a:rPr sz="1100" spc="-65" dirty="0">
                <a:solidFill>
                  <a:srgbClr val="ED634F"/>
                </a:solidFill>
                <a:latin typeface="Verdana"/>
                <a:cs typeface="Verdana"/>
              </a:rPr>
              <a:t>p</a:t>
            </a:r>
            <a:r>
              <a:rPr sz="1100" spc="-70" dirty="0">
                <a:solidFill>
                  <a:srgbClr val="ED634F"/>
                </a:solidFill>
                <a:latin typeface="Verdana"/>
                <a:cs typeface="Verdana"/>
              </a:rPr>
              <a:t>i</a:t>
            </a:r>
            <a:r>
              <a:rPr sz="1100" spc="-55" dirty="0">
                <a:solidFill>
                  <a:srgbClr val="ED634F"/>
                </a:solidFill>
                <a:latin typeface="Verdana"/>
                <a:cs typeface="Verdana"/>
              </a:rPr>
              <a:t>n</a:t>
            </a:r>
            <a:r>
              <a:rPr sz="1100" spc="-120" dirty="0">
                <a:solidFill>
                  <a:srgbClr val="ED634F"/>
                </a:solidFill>
                <a:latin typeface="Verdana"/>
                <a:cs typeface="Verdana"/>
              </a:rPr>
              <a:t> </a:t>
            </a:r>
            <a:r>
              <a:rPr sz="1100" spc="-50" dirty="0">
                <a:solidFill>
                  <a:srgbClr val="ED634F"/>
                </a:solidFill>
                <a:latin typeface="Verdana"/>
                <a:cs typeface="Verdana"/>
              </a:rPr>
              <a:t>o</a:t>
            </a:r>
            <a:r>
              <a:rPr sz="1100" spc="-55" dirty="0">
                <a:solidFill>
                  <a:srgbClr val="ED634F"/>
                </a:solidFill>
                <a:latin typeface="Verdana"/>
                <a:cs typeface="Verdana"/>
              </a:rPr>
              <a:t>ff</a:t>
            </a:r>
            <a:r>
              <a:rPr sz="1100" spc="-120" dirty="0">
                <a:solidFill>
                  <a:srgbClr val="ED634F"/>
                </a:solidFill>
                <a:latin typeface="Verdana"/>
                <a:cs typeface="Verdana"/>
              </a:rPr>
              <a:t> </a:t>
            </a:r>
            <a:r>
              <a:rPr sz="1100" spc="-75" dirty="0">
                <a:solidFill>
                  <a:srgbClr val="ED634F"/>
                </a:solidFill>
                <a:latin typeface="Verdana"/>
                <a:cs typeface="Verdana"/>
              </a:rPr>
              <a:t>s</a:t>
            </a:r>
            <a:r>
              <a:rPr sz="1100" spc="-85" dirty="0">
                <a:solidFill>
                  <a:srgbClr val="ED634F"/>
                </a:solidFill>
                <a:latin typeface="Verdana"/>
                <a:cs typeface="Verdana"/>
              </a:rPr>
              <a:t>e</a:t>
            </a:r>
            <a:r>
              <a:rPr sz="1100" spc="-60" dirty="0">
                <a:solidFill>
                  <a:srgbClr val="ED634F"/>
                </a:solidFill>
                <a:latin typeface="Verdana"/>
                <a:cs typeface="Verdana"/>
              </a:rPr>
              <a:t>r</a:t>
            </a:r>
            <a:r>
              <a:rPr sz="1100" spc="-85" dirty="0">
                <a:solidFill>
                  <a:srgbClr val="ED634F"/>
                </a:solidFill>
                <a:latin typeface="Verdana"/>
                <a:cs typeface="Verdana"/>
              </a:rPr>
              <a:t>v</a:t>
            </a:r>
            <a:r>
              <a:rPr sz="1100" spc="-65" dirty="0">
                <a:solidFill>
                  <a:srgbClr val="ED634F"/>
                </a:solidFill>
                <a:latin typeface="Verdana"/>
                <a:cs typeface="Verdana"/>
              </a:rPr>
              <a:t>ic</a:t>
            </a:r>
            <a:r>
              <a:rPr sz="1100" spc="-75" dirty="0">
                <a:solidFill>
                  <a:srgbClr val="ED634F"/>
                </a:solidFill>
                <a:latin typeface="Verdana"/>
                <a:cs typeface="Verdana"/>
              </a:rPr>
              <a:t>e</a:t>
            </a:r>
            <a:r>
              <a:rPr sz="1100" spc="-80" dirty="0">
                <a:solidFill>
                  <a:srgbClr val="ED634F"/>
                </a:solidFill>
                <a:latin typeface="Verdana"/>
                <a:cs typeface="Verdana"/>
              </a:rPr>
              <a:t>s</a:t>
            </a:r>
            <a:r>
              <a:rPr sz="1100" spc="-120" dirty="0">
                <a:solidFill>
                  <a:srgbClr val="ED634F"/>
                </a:solidFill>
                <a:latin typeface="Verdana"/>
                <a:cs typeface="Verdana"/>
              </a:rPr>
              <a:t> </a:t>
            </a:r>
            <a:r>
              <a:rPr sz="1100" spc="-130" dirty="0">
                <a:solidFill>
                  <a:srgbClr val="ED634F"/>
                </a:solidFill>
                <a:latin typeface="Verdana"/>
                <a:cs typeface="Verdana"/>
              </a:rPr>
              <a:t>t</a:t>
            </a:r>
            <a:r>
              <a:rPr sz="1100" spc="-45" dirty="0">
                <a:solidFill>
                  <a:srgbClr val="ED634F"/>
                </a:solidFill>
                <a:latin typeface="Verdana"/>
                <a:cs typeface="Verdana"/>
              </a:rPr>
              <a:t>o</a:t>
            </a:r>
            <a:r>
              <a:rPr sz="1100" spc="-120" dirty="0">
                <a:solidFill>
                  <a:srgbClr val="ED634F"/>
                </a:solidFill>
                <a:latin typeface="Verdana"/>
                <a:cs typeface="Verdana"/>
              </a:rPr>
              <a:t> </a:t>
            </a:r>
            <a:r>
              <a:rPr sz="1100" spc="-65" dirty="0">
                <a:solidFill>
                  <a:srgbClr val="ED634F"/>
                </a:solidFill>
                <a:latin typeface="Verdana"/>
                <a:cs typeface="Verdana"/>
              </a:rPr>
              <a:t>d</a:t>
            </a:r>
            <a:r>
              <a:rPr sz="1100" spc="-70" dirty="0">
                <a:solidFill>
                  <a:srgbClr val="ED634F"/>
                </a:solidFill>
                <a:latin typeface="Verdana"/>
                <a:cs typeface="Verdana"/>
              </a:rPr>
              <a:t>r</a:t>
            </a:r>
            <a:r>
              <a:rPr sz="1100" spc="-60" dirty="0">
                <a:solidFill>
                  <a:srgbClr val="ED634F"/>
                </a:solidFill>
                <a:latin typeface="Verdana"/>
                <a:cs typeface="Verdana"/>
              </a:rPr>
              <a:t>i</a:t>
            </a:r>
            <a:r>
              <a:rPr sz="1100" spc="-85" dirty="0">
                <a:solidFill>
                  <a:srgbClr val="ED634F"/>
                </a:solidFill>
                <a:latin typeface="Verdana"/>
                <a:cs typeface="Verdana"/>
              </a:rPr>
              <a:t>v</a:t>
            </a:r>
            <a:r>
              <a:rPr sz="1100" spc="-70" dirty="0">
                <a:solidFill>
                  <a:srgbClr val="ED634F"/>
                </a:solidFill>
                <a:latin typeface="Verdana"/>
                <a:cs typeface="Verdana"/>
              </a:rPr>
              <a:t>i</a:t>
            </a:r>
            <a:r>
              <a:rPr sz="1100" spc="-65" dirty="0">
                <a:solidFill>
                  <a:srgbClr val="ED634F"/>
                </a:solidFill>
                <a:latin typeface="Verdana"/>
                <a:cs typeface="Verdana"/>
              </a:rPr>
              <a:t>n</a:t>
            </a:r>
            <a:r>
              <a:rPr sz="1100" spc="-75" dirty="0">
                <a:solidFill>
                  <a:srgbClr val="ED634F"/>
                </a:solidFill>
                <a:latin typeface="Verdana"/>
                <a:cs typeface="Verdana"/>
              </a:rPr>
              <a:t>g</a:t>
            </a:r>
            <a:r>
              <a:rPr sz="1100" spc="-120" dirty="0">
                <a:solidFill>
                  <a:srgbClr val="ED634F"/>
                </a:solidFill>
                <a:latin typeface="Verdana"/>
                <a:cs typeface="Verdana"/>
              </a:rPr>
              <a:t> </a:t>
            </a:r>
            <a:r>
              <a:rPr sz="1100" spc="-70" dirty="0">
                <a:solidFill>
                  <a:srgbClr val="ED634F"/>
                </a:solidFill>
                <a:latin typeface="Verdana"/>
                <a:cs typeface="Verdana"/>
              </a:rPr>
              <a:t>i</a:t>
            </a:r>
            <a:r>
              <a:rPr sz="1100" spc="-60" dirty="0">
                <a:solidFill>
                  <a:srgbClr val="ED634F"/>
                </a:solidFill>
                <a:latin typeface="Verdana"/>
                <a:cs typeface="Verdana"/>
              </a:rPr>
              <a:t>n</a:t>
            </a:r>
            <a:r>
              <a:rPr sz="1100" spc="-65" dirty="0">
                <a:solidFill>
                  <a:srgbClr val="ED634F"/>
                </a:solidFill>
                <a:latin typeface="Verdana"/>
                <a:cs typeface="Verdana"/>
              </a:rPr>
              <a:t>c</a:t>
            </a:r>
            <a:r>
              <a:rPr sz="1100" spc="-105" dirty="0">
                <a:solidFill>
                  <a:srgbClr val="ED634F"/>
                </a:solidFill>
                <a:latin typeface="Verdana"/>
                <a:cs typeface="Verdana"/>
              </a:rPr>
              <a:t>r</a:t>
            </a:r>
            <a:r>
              <a:rPr sz="1100" spc="-85" dirty="0">
                <a:solidFill>
                  <a:srgbClr val="ED634F"/>
                </a:solidFill>
                <a:latin typeface="Verdana"/>
                <a:cs typeface="Verdana"/>
              </a:rPr>
              <a:t>e</a:t>
            </a:r>
            <a:r>
              <a:rPr sz="1100" spc="-105" dirty="0">
                <a:solidFill>
                  <a:srgbClr val="ED634F"/>
                </a:solidFill>
                <a:latin typeface="Verdana"/>
                <a:cs typeface="Verdana"/>
              </a:rPr>
              <a:t>m</a:t>
            </a:r>
            <a:r>
              <a:rPr sz="1100" spc="-70" dirty="0">
                <a:solidFill>
                  <a:srgbClr val="ED634F"/>
                </a:solidFill>
                <a:latin typeface="Verdana"/>
                <a:cs typeface="Verdana"/>
              </a:rPr>
              <a:t>e</a:t>
            </a:r>
            <a:r>
              <a:rPr sz="1100" spc="-65" dirty="0">
                <a:solidFill>
                  <a:srgbClr val="ED634F"/>
                </a:solidFill>
                <a:latin typeface="Verdana"/>
                <a:cs typeface="Verdana"/>
              </a:rPr>
              <a:t>n</a:t>
            </a:r>
            <a:r>
              <a:rPr sz="1100" spc="-105" dirty="0">
                <a:solidFill>
                  <a:srgbClr val="ED634F"/>
                </a:solidFill>
                <a:latin typeface="Verdana"/>
                <a:cs typeface="Verdana"/>
              </a:rPr>
              <a:t>ta</a:t>
            </a:r>
            <a:r>
              <a:rPr sz="1100" spc="-80" dirty="0">
                <a:solidFill>
                  <a:srgbClr val="ED634F"/>
                </a:solidFill>
                <a:latin typeface="Verdana"/>
                <a:cs typeface="Verdana"/>
              </a:rPr>
              <a:t>l  </a:t>
            </a:r>
            <a:r>
              <a:rPr sz="1100" spc="-85" dirty="0">
                <a:solidFill>
                  <a:srgbClr val="ED634F"/>
                </a:solidFill>
                <a:latin typeface="Verdana"/>
                <a:cs typeface="Verdana"/>
              </a:rPr>
              <a:t>EBITDA </a:t>
            </a:r>
            <a:r>
              <a:rPr sz="1100" spc="-70" dirty="0">
                <a:solidFill>
                  <a:srgbClr val="ED634F"/>
                </a:solidFill>
                <a:latin typeface="Verdana"/>
                <a:cs typeface="Verdana"/>
              </a:rPr>
              <a:t>post </a:t>
            </a:r>
            <a:r>
              <a:rPr sz="1100" spc="-85" dirty="0">
                <a:solidFill>
                  <a:srgbClr val="ED634F"/>
                </a:solidFill>
                <a:latin typeface="Verdana"/>
                <a:cs typeface="Verdana"/>
              </a:rPr>
              <a:t>transaction, NetSuite </a:t>
            </a:r>
            <a:r>
              <a:rPr sz="1100" spc="-75" dirty="0">
                <a:solidFill>
                  <a:srgbClr val="ED634F"/>
                </a:solidFill>
                <a:latin typeface="Verdana"/>
                <a:cs typeface="Verdana"/>
              </a:rPr>
              <a:t>is </a:t>
            </a:r>
            <a:r>
              <a:rPr sz="1100" spc="-65" dirty="0">
                <a:solidFill>
                  <a:srgbClr val="ED634F"/>
                </a:solidFill>
                <a:latin typeface="Verdana"/>
                <a:cs typeface="Verdana"/>
              </a:rPr>
              <a:t>focused </a:t>
            </a:r>
            <a:r>
              <a:rPr sz="1100" spc="-60" dirty="0">
                <a:solidFill>
                  <a:srgbClr val="ED634F"/>
                </a:solidFill>
                <a:latin typeface="Verdana"/>
                <a:cs typeface="Verdana"/>
              </a:rPr>
              <a:t> </a:t>
            </a:r>
            <a:r>
              <a:rPr sz="1100" spc="-50" dirty="0">
                <a:solidFill>
                  <a:srgbClr val="ED634F"/>
                </a:solidFill>
                <a:latin typeface="Verdana"/>
                <a:cs typeface="Verdana"/>
              </a:rPr>
              <a:t>o</a:t>
            </a:r>
            <a:r>
              <a:rPr sz="1100" spc="-55" dirty="0">
                <a:solidFill>
                  <a:srgbClr val="ED634F"/>
                </a:solidFill>
                <a:latin typeface="Verdana"/>
                <a:cs typeface="Verdana"/>
              </a:rPr>
              <a:t>n</a:t>
            </a:r>
            <a:r>
              <a:rPr sz="1100" spc="-120" dirty="0">
                <a:solidFill>
                  <a:srgbClr val="ED634F"/>
                </a:solidFill>
                <a:latin typeface="Verdana"/>
                <a:cs typeface="Verdana"/>
              </a:rPr>
              <a:t> </a:t>
            </a:r>
            <a:r>
              <a:rPr sz="1100" spc="-65" dirty="0">
                <a:solidFill>
                  <a:srgbClr val="ED634F"/>
                </a:solidFill>
                <a:latin typeface="Verdana"/>
                <a:cs typeface="Verdana"/>
              </a:rPr>
              <a:t>c</a:t>
            </a:r>
            <a:r>
              <a:rPr sz="1100" spc="-105" dirty="0">
                <a:solidFill>
                  <a:srgbClr val="ED634F"/>
                </a:solidFill>
                <a:latin typeface="Verdana"/>
                <a:cs typeface="Verdana"/>
              </a:rPr>
              <a:t>r</a:t>
            </a:r>
            <a:r>
              <a:rPr sz="1100" spc="-85" dirty="0">
                <a:solidFill>
                  <a:srgbClr val="ED634F"/>
                </a:solidFill>
                <a:latin typeface="Verdana"/>
                <a:cs typeface="Verdana"/>
              </a:rPr>
              <a:t>ea</a:t>
            </a:r>
            <a:r>
              <a:rPr sz="1100" spc="-90" dirty="0">
                <a:solidFill>
                  <a:srgbClr val="ED634F"/>
                </a:solidFill>
                <a:latin typeface="Verdana"/>
                <a:cs typeface="Verdana"/>
              </a:rPr>
              <a:t>t</a:t>
            </a:r>
            <a:r>
              <a:rPr sz="1100" spc="-70" dirty="0">
                <a:solidFill>
                  <a:srgbClr val="ED634F"/>
                </a:solidFill>
                <a:latin typeface="Verdana"/>
                <a:cs typeface="Verdana"/>
              </a:rPr>
              <a:t>i</a:t>
            </a:r>
            <a:r>
              <a:rPr sz="1100" spc="-65" dirty="0">
                <a:solidFill>
                  <a:srgbClr val="ED634F"/>
                </a:solidFill>
                <a:latin typeface="Verdana"/>
                <a:cs typeface="Verdana"/>
              </a:rPr>
              <a:t>n</a:t>
            </a:r>
            <a:r>
              <a:rPr sz="1100" spc="-75" dirty="0">
                <a:solidFill>
                  <a:srgbClr val="ED634F"/>
                </a:solidFill>
                <a:latin typeface="Verdana"/>
                <a:cs typeface="Verdana"/>
              </a:rPr>
              <a:t>g</a:t>
            </a:r>
            <a:r>
              <a:rPr sz="1100" spc="-120" dirty="0">
                <a:solidFill>
                  <a:srgbClr val="ED634F"/>
                </a:solidFill>
                <a:latin typeface="Verdana"/>
                <a:cs typeface="Verdana"/>
              </a:rPr>
              <a:t> </a:t>
            </a:r>
            <a:r>
              <a:rPr sz="1100" spc="-114" dirty="0">
                <a:solidFill>
                  <a:srgbClr val="ED634F"/>
                </a:solidFill>
                <a:latin typeface="Verdana"/>
                <a:cs typeface="Verdana"/>
              </a:rPr>
              <a:t>v</a:t>
            </a:r>
            <a:r>
              <a:rPr sz="1100" spc="-105" dirty="0">
                <a:solidFill>
                  <a:srgbClr val="ED634F"/>
                </a:solidFill>
                <a:latin typeface="Verdana"/>
                <a:cs typeface="Verdana"/>
              </a:rPr>
              <a:t>a</a:t>
            </a:r>
            <a:r>
              <a:rPr sz="1100" spc="-75" dirty="0">
                <a:solidFill>
                  <a:srgbClr val="ED634F"/>
                </a:solidFill>
                <a:latin typeface="Verdana"/>
                <a:cs typeface="Verdana"/>
              </a:rPr>
              <a:t>l</a:t>
            </a:r>
            <a:r>
              <a:rPr sz="1100" spc="-70" dirty="0">
                <a:solidFill>
                  <a:srgbClr val="ED634F"/>
                </a:solidFill>
                <a:latin typeface="Verdana"/>
                <a:cs typeface="Verdana"/>
              </a:rPr>
              <a:t>u</a:t>
            </a:r>
            <a:r>
              <a:rPr sz="1100" spc="-90" dirty="0">
                <a:solidFill>
                  <a:srgbClr val="ED634F"/>
                </a:solidFill>
                <a:latin typeface="Verdana"/>
                <a:cs typeface="Verdana"/>
              </a:rPr>
              <a:t>e</a:t>
            </a:r>
            <a:r>
              <a:rPr sz="1100" spc="-155" dirty="0">
                <a:solidFill>
                  <a:srgbClr val="ED634F"/>
                </a:solidFill>
                <a:latin typeface="Verdana"/>
                <a:cs typeface="Verdana"/>
              </a:rPr>
              <a:t>.</a:t>
            </a:r>
            <a:endParaRPr sz="1100">
              <a:latin typeface="Verdana"/>
              <a:cs typeface="Verdana"/>
            </a:endParaRPr>
          </a:p>
          <a:p>
            <a:pPr marL="297180" indent="-114935">
              <a:lnSpc>
                <a:spcPct val="100000"/>
              </a:lnSpc>
              <a:spcBef>
                <a:spcPts val="600"/>
              </a:spcBef>
              <a:buClr>
                <a:srgbClr val="ED634F"/>
              </a:buClr>
              <a:buChar char="•"/>
              <a:tabLst>
                <a:tab pos="297180" algn="l"/>
              </a:tabLst>
            </a:pPr>
            <a:r>
              <a:rPr sz="1100" spc="-90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100" spc="-105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100" spc="-10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100" spc="-8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100" spc="-16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100" spc="-70" dirty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1100" spc="-130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100" spc="-40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100" spc="-45" dirty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100" spc="-105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100" spc="-90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100" spc="-55" dirty="0">
                <a:solidFill>
                  <a:srgbClr val="FFFFFF"/>
                </a:solidFill>
                <a:latin typeface="Verdana"/>
                <a:cs typeface="Verdana"/>
              </a:rPr>
              <a:t>h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40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100" spc="-114" dirty="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r>
              <a:rPr sz="1100" spc="-65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100" spc="-70" dirty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85" dirty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1100" spc="-105" dirty="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00" dirty="0">
                <a:solidFill>
                  <a:srgbClr val="FFFFFF"/>
                </a:solidFill>
                <a:latin typeface="Verdana"/>
                <a:cs typeface="Verdana"/>
              </a:rPr>
              <a:t>5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r>
              <a:rPr sz="1100" spc="-285" dirty="0">
                <a:solidFill>
                  <a:srgbClr val="FFFFFF"/>
                </a:solidFill>
                <a:latin typeface="Verdana"/>
                <a:cs typeface="Verdana"/>
              </a:rPr>
              <a:t>%</a:t>
            </a:r>
            <a:endParaRPr sz="1100">
              <a:latin typeface="Verdana"/>
              <a:cs typeface="Verdana"/>
            </a:endParaRPr>
          </a:p>
          <a:p>
            <a:pPr marL="297180" indent="-114935">
              <a:lnSpc>
                <a:spcPct val="100000"/>
              </a:lnSpc>
              <a:spcBef>
                <a:spcPts val="670"/>
              </a:spcBef>
              <a:buClr>
                <a:srgbClr val="ED634F"/>
              </a:buClr>
              <a:buChar char="•"/>
              <a:tabLst>
                <a:tab pos="297180" algn="l"/>
              </a:tabLst>
            </a:pPr>
            <a:r>
              <a:rPr sz="1100" spc="-3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100" spc="-65" dirty="0">
                <a:solidFill>
                  <a:srgbClr val="FFFFFF"/>
                </a:solidFill>
                <a:latin typeface="Verdana"/>
                <a:cs typeface="Verdana"/>
              </a:rPr>
              <a:t>cc</a:t>
            </a:r>
            <a:r>
              <a:rPr sz="1100" spc="-90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100" spc="-70" dirty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100" spc="-8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100" spc="-100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100" spc="-95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100" spc="-125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65" dirty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1100" spc="-55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100" spc="-65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100" spc="-105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100" spc="-70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100" spc="-105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100" spc="-65" dirty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65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100" spc="-70" dirty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100" spc="-45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85" dirty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1100" spc="-105" dirty="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20</a:t>
            </a:r>
            <a:r>
              <a:rPr sz="1100" spc="-290" dirty="0">
                <a:solidFill>
                  <a:srgbClr val="FFFFFF"/>
                </a:solidFill>
                <a:latin typeface="Verdana"/>
                <a:cs typeface="Verdana"/>
              </a:rPr>
              <a:t>%</a:t>
            </a:r>
            <a:r>
              <a:rPr sz="1100" spc="-65" dirty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1100" spc="-100" dirty="0">
                <a:solidFill>
                  <a:srgbClr val="FFFFFF"/>
                </a:solidFill>
                <a:latin typeface="Verdana"/>
                <a:cs typeface="Verdana"/>
              </a:rPr>
              <a:t>5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r>
              <a:rPr sz="1100" spc="-285" dirty="0">
                <a:solidFill>
                  <a:srgbClr val="FFFFFF"/>
                </a:solidFill>
                <a:latin typeface="Verdana"/>
                <a:cs typeface="Verdana"/>
              </a:rPr>
              <a:t>%</a:t>
            </a:r>
            <a:endParaRPr sz="1100">
              <a:latin typeface="Verdana"/>
              <a:cs typeface="Verdana"/>
            </a:endParaRPr>
          </a:p>
          <a:p>
            <a:pPr marL="297180" indent="-114935">
              <a:lnSpc>
                <a:spcPct val="100000"/>
              </a:lnSpc>
              <a:spcBef>
                <a:spcPts val="670"/>
              </a:spcBef>
              <a:buClr>
                <a:srgbClr val="ED634F"/>
              </a:buClr>
              <a:buChar char="•"/>
              <a:tabLst>
                <a:tab pos="297180" algn="l"/>
              </a:tabLst>
            </a:pPr>
            <a:r>
              <a:rPr sz="1100" spc="-10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100" spc="-65" dirty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100" spc="-70" dirty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100" spc="-65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15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100" spc="-10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70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100" spc="-45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100" spc="-70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100" spc="-95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85" dirty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1100" spc="-105" dirty="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00" dirty="0">
                <a:solidFill>
                  <a:srgbClr val="FFFFFF"/>
                </a:solidFill>
                <a:latin typeface="Verdana"/>
                <a:cs typeface="Verdana"/>
              </a:rPr>
              <a:t>5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r>
              <a:rPr sz="1100" spc="-285" dirty="0">
                <a:solidFill>
                  <a:srgbClr val="FFFFFF"/>
                </a:solidFill>
                <a:latin typeface="Verdana"/>
                <a:cs typeface="Verdana"/>
              </a:rPr>
              <a:t>%</a:t>
            </a:r>
            <a:endParaRPr sz="1100">
              <a:latin typeface="Verdana"/>
              <a:cs typeface="Verdana"/>
            </a:endParaRPr>
          </a:p>
          <a:p>
            <a:pPr marL="297180" indent="-114935">
              <a:lnSpc>
                <a:spcPct val="100000"/>
              </a:lnSpc>
              <a:spcBef>
                <a:spcPts val="670"/>
              </a:spcBef>
              <a:buClr>
                <a:srgbClr val="ED634F"/>
              </a:buClr>
              <a:buChar char="•"/>
              <a:tabLst>
                <a:tab pos="297180" algn="l"/>
              </a:tabLst>
            </a:pPr>
            <a:r>
              <a:rPr sz="1100" spc="-10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100" spc="-65" dirty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100" spc="-70" dirty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100" spc="-65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05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100" spc="-70" dirty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100" spc="-65" dirty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100" spc="-55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100" spc="-105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100" spc="-10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100" spc="-8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100" spc="-105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100" spc="-100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100" spc="-95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100" spc="-90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100" spc="-65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100" spc="-55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85" dirty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1100" spc="-105" dirty="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00" dirty="0">
                <a:solidFill>
                  <a:srgbClr val="FFFFFF"/>
                </a:solidFill>
                <a:latin typeface="Verdana"/>
                <a:cs typeface="Verdana"/>
              </a:rPr>
              <a:t>5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r>
              <a:rPr sz="1100" spc="-285" dirty="0">
                <a:solidFill>
                  <a:srgbClr val="FFFFFF"/>
                </a:solidFill>
                <a:latin typeface="Verdana"/>
                <a:cs typeface="Verdana"/>
              </a:rPr>
              <a:t>%</a:t>
            </a:r>
            <a:endParaRPr sz="1100">
              <a:latin typeface="Verdana"/>
              <a:cs typeface="Verdana"/>
            </a:endParaRPr>
          </a:p>
          <a:p>
            <a:pPr marL="297180" indent="-114935">
              <a:lnSpc>
                <a:spcPct val="100000"/>
              </a:lnSpc>
              <a:spcBef>
                <a:spcPts val="670"/>
              </a:spcBef>
              <a:buClr>
                <a:srgbClr val="ED634F"/>
              </a:buClr>
              <a:buChar char="•"/>
              <a:tabLst>
                <a:tab pos="297180" algn="l"/>
              </a:tabLst>
            </a:pPr>
            <a:r>
              <a:rPr sz="1100" spc="-10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100" spc="-65" dirty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100" spc="-70" dirty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100" spc="-65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70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100" spc="-125" dirty="0">
                <a:solidFill>
                  <a:srgbClr val="FFFFFF"/>
                </a:solidFill>
                <a:latin typeface="Verdana"/>
                <a:cs typeface="Verdana"/>
              </a:rPr>
              <a:t>v</a:t>
            </a:r>
            <a:r>
              <a:rPr sz="1100" spc="-55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100" spc="-65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100" spc="-70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100" spc="-65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70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100" spc="-45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100" spc="-70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100" spc="-95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85" dirty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1100" spc="-105" dirty="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30" dirty="0">
                <a:solidFill>
                  <a:srgbClr val="FFFFFF"/>
                </a:solidFill>
                <a:latin typeface="Verdana"/>
                <a:cs typeface="Verdana"/>
              </a:rPr>
              <a:t>25</a:t>
            </a:r>
            <a:r>
              <a:rPr sz="1100" spc="-290" dirty="0">
                <a:solidFill>
                  <a:srgbClr val="FFFFFF"/>
                </a:solidFill>
                <a:latin typeface="Verdana"/>
                <a:cs typeface="Verdana"/>
              </a:rPr>
              <a:t>%</a:t>
            </a:r>
            <a:r>
              <a:rPr sz="1100" spc="-130" dirty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7</a:t>
            </a:r>
            <a:r>
              <a:rPr sz="1100" spc="-140" dirty="0">
                <a:solidFill>
                  <a:srgbClr val="FFFFFF"/>
                </a:solidFill>
                <a:latin typeface="Verdana"/>
                <a:cs typeface="Verdana"/>
              </a:rPr>
              <a:t>5</a:t>
            </a:r>
            <a:r>
              <a:rPr sz="1100" spc="-285" dirty="0">
                <a:solidFill>
                  <a:srgbClr val="FFFFFF"/>
                </a:solidFill>
                <a:latin typeface="Verdana"/>
                <a:cs typeface="Verdana"/>
              </a:rPr>
              <a:t>%</a:t>
            </a:r>
            <a:endParaRPr sz="1100">
              <a:latin typeface="Verdana"/>
              <a:cs typeface="Verdana"/>
            </a:endParaRPr>
          </a:p>
          <a:p>
            <a:pPr marL="297180" indent="-114935">
              <a:lnSpc>
                <a:spcPct val="100000"/>
              </a:lnSpc>
              <a:spcBef>
                <a:spcPts val="670"/>
              </a:spcBef>
              <a:buClr>
                <a:srgbClr val="ED634F"/>
              </a:buClr>
              <a:buChar char="•"/>
              <a:tabLst>
                <a:tab pos="297180" algn="l"/>
              </a:tabLst>
            </a:pPr>
            <a:r>
              <a:rPr sz="1100" spc="-10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100" spc="-65" dirty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100" spc="-70" dirty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100" spc="-65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65" dirty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100" spc="-100" dirty="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70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100" spc="-105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100" spc="-70" dirty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100" spc="-95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100" spc="-70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100" spc="-105" dirty="0">
                <a:solidFill>
                  <a:srgbClr val="FFFFFF"/>
                </a:solidFill>
                <a:latin typeface="Verdana"/>
                <a:cs typeface="Verdana"/>
              </a:rPr>
              <a:t>ta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100" spc="-65" dirty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100" spc="-70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100" spc="-65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85" dirty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1100" spc="-105" dirty="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320" dirty="0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r>
              <a:rPr sz="1100" spc="-290" dirty="0">
                <a:solidFill>
                  <a:srgbClr val="FFFFFF"/>
                </a:solidFill>
                <a:latin typeface="Verdana"/>
                <a:cs typeface="Verdana"/>
              </a:rPr>
              <a:t>%</a:t>
            </a:r>
            <a:r>
              <a:rPr sz="1100" spc="-95" dirty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20</a:t>
            </a:r>
            <a:r>
              <a:rPr sz="1100" spc="-285" dirty="0">
                <a:solidFill>
                  <a:srgbClr val="FFFFFF"/>
                </a:solidFill>
                <a:latin typeface="Verdana"/>
                <a:cs typeface="Verdana"/>
              </a:rPr>
              <a:t>%</a:t>
            </a:r>
            <a:endParaRPr sz="1100">
              <a:latin typeface="Verdana"/>
              <a:cs typeface="Verdana"/>
            </a:endParaRPr>
          </a:p>
        </p:txBody>
      </p:sp>
      <p:pic>
        <p:nvPicPr>
          <p:cNvPr id="12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898900" y="2496635"/>
            <a:ext cx="3208629" cy="8550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Picture 138">
            <a:extLst>
              <a:ext uri="{FF2B5EF4-FFF2-40B4-BE49-F238E27FC236}">
                <a16:creationId xmlns:a16="http://schemas.microsoft.com/office/drawing/2014/main" id="{8089D69F-7BBC-49A6-8E25-3A6ED80CEE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21435"/>
            <a:ext cx="5679620" cy="4250531"/>
          </a:xfrm>
          <a:prstGeom prst="rect">
            <a:avLst/>
          </a:prstGeom>
        </p:spPr>
      </p:pic>
      <p:sp>
        <p:nvSpPr>
          <p:cNvPr id="44" name="Title 1">
            <a:extLst>
              <a:ext uri="{FF2B5EF4-FFF2-40B4-BE49-F238E27FC236}">
                <a16:creationId xmlns:a16="http://schemas.microsoft.com/office/drawing/2014/main" id="{32C38617-0DAA-4ACB-96AA-3296DAD5BDE9}"/>
              </a:ext>
            </a:extLst>
          </p:cNvPr>
          <p:cNvSpPr txBox="1">
            <a:spLocks/>
          </p:cNvSpPr>
          <p:nvPr/>
        </p:nvSpPr>
        <p:spPr>
          <a:xfrm>
            <a:off x="4024333" y="3958850"/>
            <a:ext cx="1788764" cy="493928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ID" sz="2314" b="1" dirty="0">
                <a:solidFill>
                  <a:srgbClr val="525B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us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92A2E667-B547-4012-9A69-A06DF08DB519}"/>
              </a:ext>
            </a:extLst>
          </p:cNvPr>
          <p:cNvSpPr/>
          <p:nvPr/>
        </p:nvSpPr>
        <p:spPr>
          <a:xfrm>
            <a:off x="2030796" y="5883012"/>
            <a:ext cx="258502" cy="258502"/>
          </a:xfrm>
          <a:prstGeom prst="ellipse">
            <a:avLst/>
          </a:prstGeom>
          <a:solidFill>
            <a:srgbClr val="87B0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66745">
              <a:defRPr/>
            </a:pPr>
            <a:endParaRPr lang="en-US" sz="1116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2" name="Freeform 19">
            <a:extLst>
              <a:ext uri="{FF2B5EF4-FFF2-40B4-BE49-F238E27FC236}">
                <a16:creationId xmlns:a16="http://schemas.microsoft.com/office/drawing/2014/main" id="{14A4E07A-47C7-4032-AB96-77CCD9C57F9F}"/>
              </a:ext>
            </a:extLst>
          </p:cNvPr>
          <p:cNvSpPr>
            <a:spLocks/>
          </p:cNvSpPr>
          <p:nvPr/>
        </p:nvSpPr>
        <p:spPr bwMode="auto">
          <a:xfrm>
            <a:off x="2117206" y="5932121"/>
            <a:ext cx="85681" cy="160282"/>
          </a:xfrm>
          <a:custGeom>
            <a:avLst/>
            <a:gdLst>
              <a:gd name="T0" fmla="*/ 49 w 49"/>
              <a:gd name="T1" fmla="*/ 28 h 92"/>
              <a:gd name="T2" fmla="*/ 32 w 49"/>
              <a:gd name="T3" fmla="*/ 28 h 92"/>
              <a:gd name="T4" fmla="*/ 32 w 49"/>
              <a:gd name="T5" fmla="*/ 20 h 92"/>
              <a:gd name="T6" fmla="*/ 36 w 49"/>
              <a:gd name="T7" fmla="*/ 16 h 92"/>
              <a:gd name="T8" fmla="*/ 48 w 49"/>
              <a:gd name="T9" fmla="*/ 16 h 92"/>
              <a:gd name="T10" fmla="*/ 48 w 49"/>
              <a:gd name="T11" fmla="*/ 0 h 92"/>
              <a:gd name="T12" fmla="*/ 31 w 49"/>
              <a:gd name="T13" fmla="*/ 0 h 92"/>
              <a:gd name="T14" fmla="*/ 12 w 49"/>
              <a:gd name="T15" fmla="*/ 19 h 92"/>
              <a:gd name="T16" fmla="*/ 12 w 49"/>
              <a:gd name="T17" fmla="*/ 28 h 92"/>
              <a:gd name="T18" fmla="*/ 0 w 49"/>
              <a:gd name="T19" fmla="*/ 28 h 92"/>
              <a:gd name="T20" fmla="*/ 0 w 49"/>
              <a:gd name="T21" fmla="*/ 44 h 92"/>
              <a:gd name="T22" fmla="*/ 12 w 49"/>
              <a:gd name="T23" fmla="*/ 44 h 92"/>
              <a:gd name="T24" fmla="*/ 12 w 49"/>
              <a:gd name="T25" fmla="*/ 92 h 92"/>
              <a:gd name="T26" fmla="*/ 32 w 49"/>
              <a:gd name="T27" fmla="*/ 92 h 92"/>
              <a:gd name="T28" fmla="*/ 32 w 49"/>
              <a:gd name="T29" fmla="*/ 44 h 92"/>
              <a:gd name="T30" fmla="*/ 47 w 49"/>
              <a:gd name="T31" fmla="*/ 44 h 92"/>
              <a:gd name="T32" fmla="*/ 49 w 49"/>
              <a:gd name="T33" fmla="*/ 28 h 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9" h="92">
                <a:moveTo>
                  <a:pt x="49" y="28"/>
                </a:moveTo>
                <a:cubicBezTo>
                  <a:pt x="32" y="28"/>
                  <a:pt x="32" y="28"/>
                  <a:pt x="32" y="28"/>
                </a:cubicBezTo>
                <a:cubicBezTo>
                  <a:pt x="32" y="20"/>
                  <a:pt x="32" y="20"/>
                  <a:pt x="32" y="20"/>
                </a:cubicBezTo>
                <a:cubicBezTo>
                  <a:pt x="32" y="17"/>
                  <a:pt x="34" y="16"/>
                  <a:pt x="36" y="16"/>
                </a:cubicBezTo>
                <a:cubicBezTo>
                  <a:pt x="38" y="16"/>
                  <a:pt x="48" y="16"/>
                  <a:pt x="48" y="16"/>
                </a:cubicBezTo>
                <a:cubicBezTo>
                  <a:pt x="48" y="0"/>
                  <a:pt x="48" y="0"/>
                  <a:pt x="48" y="0"/>
                </a:cubicBezTo>
                <a:cubicBezTo>
                  <a:pt x="31" y="0"/>
                  <a:pt x="31" y="0"/>
                  <a:pt x="31" y="0"/>
                </a:cubicBezTo>
                <a:cubicBezTo>
                  <a:pt x="15" y="0"/>
                  <a:pt x="12" y="12"/>
                  <a:pt x="12" y="19"/>
                </a:cubicBezTo>
                <a:cubicBezTo>
                  <a:pt x="12" y="28"/>
                  <a:pt x="12" y="28"/>
                  <a:pt x="12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44"/>
                  <a:pt x="0" y="44"/>
                  <a:pt x="0" y="44"/>
                </a:cubicBezTo>
                <a:cubicBezTo>
                  <a:pt x="12" y="44"/>
                  <a:pt x="12" y="44"/>
                  <a:pt x="12" y="44"/>
                </a:cubicBezTo>
                <a:cubicBezTo>
                  <a:pt x="12" y="65"/>
                  <a:pt x="12" y="92"/>
                  <a:pt x="12" y="92"/>
                </a:cubicBezTo>
                <a:cubicBezTo>
                  <a:pt x="32" y="92"/>
                  <a:pt x="32" y="92"/>
                  <a:pt x="32" y="92"/>
                </a:cubicBezTo>
                <a:cubicBezTo>
                  <a:pt x="32" y="92"/>
                  <a:pt x="32" y="65"/>
                  <a:pt x="32" y="44"/>
                </a:cubicBezTo>
                <a:cubicBezTo>
                  <a:pt x="47" y="44"/>
                  <a:pt x="47" y="44"/>
                  <a:pt x="47" y="44"/>
                </a:cubicBezTo>
                <a:lnTo>
                  <a:pt x="49" y="28"/>
                </a:lnTo>
                <a:close/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56674" tIns="28337" rIns="56674" bIns="28337" numCol="1" anchor="t" anchorCtr="0" compatLnSpc="1">
            <a:prstTxWarp prst="textNoShape">
              <a:avLst/>
            </a:prstTxWarp>
          </a:bodyPr>
          <a:lstStyle/>
          <a:p>
            <a:pPr defTabSz="566745">
              <a:defRPr/>
            </a:pPr>
            <a:endParaRPr lang="id-ID" sz="1116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CED858CF-F83E-4A2D-863D-265ACFFE6585}"/>
              </a:ext>
            </a:extLst>
          </p:cNvPr>
          <p:cNvSpPr/>
          <p:nvPr/>
        </p:nvSpPr>
        <p:spPr>
          <a:xfrm>
            <a:off x="3801055" y="5883012"/>
            <a:ext cx="258502" cy="258502"/>
          </a:xfrm>
          <a:prstGeom prst="ellipse">
            <a:avLst/>
          </a:prstGeom>
          <a:solidFill>
            <a:srgbClr val="87B0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66745">
              <a:defRPr/>
            </a:pPr>
            <a:endParaRPr lang="en-US" sz="1116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B2C892F3-0E98-4A8B-8E50-BC9469E434A8}"/>
              </a:ext>
            </a:extLst>
          </p:cNvPr>
          <p:cNvSpPr/>
          <p:nvPr/>
        </p:nvSpPr>
        <p:spPr>
          <a:xfrm>
            <a:off x="5572453" y="5883012"/>
            <a:ext cx="258502" cy="258502"/>
          </a:xfrm>
          <a:prstGeom prst="ellipse">
            <a:avLst/>
          </a:prstGeom>
          <a:solidFill>
            <a:srgbClr val="87B0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66745">
              <a:defRPr/>
            </a:pPr>
            <a:endParaRPr lang="en-US" sz="1116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7" name="Freeform 24">
            <a:extLst>
              <a:ext uri="{FF2B5EF4-FFF2-40B4-BE49-F238E27FC236}">
                <a16:creationId xmlns:a16="http://schemas.microsoft.com/office/drawing/2014/main" id="{1CFBB8E2-EAAF-4EAC-8849-E42CE3C20BB7}"/>
              </a:ext>
            </a:extLst>
          </p:cNvPr>
          <p:cNvSpPr>
            <a:spLocks/>
          </p:cNvSpPr>
          <p:nvPr/>
        </p:nvSpPr>
        <p:spPr bwMode="auto">
          <a:xfrm>
            <a:off x="3859845" y="5956026"/>
            <a:ext cx="140922" cy="112472"/>
          </a:xfrm>
          <a:custGeom>
            <a:avLst/>
            <a:gdLst>
              <a:gd name="T0" fmla="*/ 90 w 90"/>
              <a:gd name="T1" fmla="*/ 9 h 72"/>
              <a:gd name="T2" fmla="*/ 81 w 90"/>
              <a:gd name="T3" fmla="*/ 9 h 72"/>
              <a:gd name="T4" fmla="*/ 86 w 90"/>
              <a:gd name="T5" fmla="*/ 1 h 72"/>
              <a:gd name="T6" fmla="*/ 74 w 90"/>
              <a:gd name="T7" fmla="*/ 6 h 72"/>
              <a:gd name="T8" fmla="*/ 61 w 90"/>
              <a:gd name="T9" fmla="*/ 0 h 72"/>
              <a:gd name="T10" fmla="*/ 43 w 90"/>
              <a:gd name="T11" fmla="*/ 18 h 72"/>
              <a:gd name="T12" fmla="*/ 43 w 90"/>
              <a:gd name="T13" fmla="*/ 22 h 72"/>
              <a:gd name="T14" fmla="*/ 6 w 90"/>
              <a:gd name="T15" fmla="*/ 3 h 72"/>
              <a:gd name="T16" fmla="*/ 4 w 90"/>
              <a:gd name="T17" fmla="*/ 12 h 72"/>
              <a:gd name="T18" fmla="*/ 12 w 90"/>
              <a:gd name="T19" fmla="*/ 28 h 72"/>
              <a:gd name="T20" fmla="*/ 3 w 90"/>
              <a:gd name="T21" fmla="*/ 25 h 72"/>
              <a:gd name="T22" fmla="*/ 3 w 90"/>
              <a:gd name="T23" fmla="*/ 26 h 72"/>
              <a:gd name="T24" fmla="*/ 18 w 90"/>
              <a:gd name="T25" fmla="*/ 43 h 72"/>
              <a:gd name="T26" fmla="*/ 10 w 90"/>
              <a:gd name="T27" fmla="*/ 44 h 72"/>
              <a:gd name="T28" fmla="*/ 27 w 90"/>
              <a:gd name="T29" fmla="*/ 56 h 72"/>
              <a:gd name="T30" fmla="*/ 0 w 90"/>
              <a:gd name="T31" fmla="*/ 64 h 72"/>
              <a:gd name="T32" fmla="*/ 28 w 90"/>
              <a:gd name="T33" fmla="*/ 72 h 72"/>
              <a:gd name="T34" fmla="*/ 79 w 90"/>
              <a:gd name="T35" fmla="*/ 20 h 72"/>
              <a:gd name="T36" fmla="*/ 79 w 90"/>
              <a:gd name="T37" fmla="*/ 18 h 72"/>
              <a:gd name="T38" fmla="*/ 90 w 90"/>
              <a:gd name="T39" fmla="*/ 9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90" h="72">
                <a:moveTo>
                  <a:pt x="90" y="9"/>
                </a:moveTo>
                <a:cubicBezTo>
                  <a:pt x="86" y="11"/>
                  <a:pt x="84" y="11"/>
                  <a:pt x="81" y="9"/>
                </a:cubicBezTo>
                <a:cubicBezTo>
                  <a:pt x="84" y="7"/>
                  <a:pt x="85" y="6"/>
                  <a:pt x="86" y="1"/>
                </a:cubicBezTo>
                <a:cubicBezTo>
                  <a:pt x="82" y="3"/>
                  <a:pt x="79" y="5"/>
                  <a:pt x="74" y="6"/>
                </a:cubicBezTo>
                <a:cubicBezTo>
                  <a:pt x="71" y="2"/>
                  <a:pt x="66" y="0"/>
                  <a:pt x="61" y="0"/>
                </a:cubicBezTo>
                <a:cubicBezTo>
                  <a:pt x="51" y="0"/>
                  <a:pt x="43" y="8"/>
                  <a:pt x="43" y="18"/>
                </a:cubicBezTo>
                <a:cubicBezTo>
                  <a:pt x="43" y="20"/>
                  <a:pt x="43" y="21"/>
                  <a:pt x="43" y="22"/>
                </a:cubicBezTo>
                <a:cubicBezTo>
                  <a:pt x="28" y="22"/>
                  <a:pt x="15" y="14"/>
                  <a:pt x="6" y="3"/>
                </a:cubicBezTo>
                <a:cubicBezTo>
                  <a:pt x="4" y="6"/>
                  <a:pt x="4" y="9"/>
                  <a:pt x="4" y="12"/>
                </a:cubicBezTo>
                <a:cubicBezTo>
                  <a:pt x="4" y="19"/>
                  <a:pt x="7" y="24"/>
                  <a:pt x="12" y="28"/>
                </a:cubicBezTo>
                <a:cubicBezTo>
                  <a:pt x="9" y="27"/>
                  <a:pt x="6" y="27"/>
                  <a:pt x="3" y="25"/>
                </a:cubicBezTo>
                <a:cubicBezTo>
                  <a:pt x="3" y="25"/>
                  <a:pt x="3" y="25"/>
                  <a:pt x="3" y="26"/>
                </a:cubicBezTo>
                <a:cubicBezTo>
                  <a:pt x="3" y="34"/>
                  <a:pt x="10" y="42"/>
                  <a:pt x="18" y="43"/>
                </a:cubicBezTo>
                <a:cubicBezTo>
                  <a:pt x="15" y="44"/>
                  <a:pt x="13" y="44"/>
                  <a:pt x="10" y="44"/>
                </a:cubicBezTo>
                <a:cubicBezTo>
                  <a:pt x="12" y="51"/>
                  <a:pt x="19" y="56"/>
                  <a:pt x="27" y="56"/>
                </a:cubicBezTo>
                <a:cubicBezTo>
                  <a:pt x="19" y="62"/>
                  <a:pt x="9" y="65"/>
                  <a:pt x="0" y="64"/>
                </a:cubicBezTo>
                <a:cubicBezTo>
                  <a:pt x="8" y="69"/>
                  <a:pt x="17" y="72"/>
                  <a:pt x="28" y="72"/>
                </a:cubicBezTo>
                <a:cubicBezTo>
                  <a:pt x="61" y="72"/>
                  <a:pt x="79" y="44"/>
                  <a:pt x="79" y="20"/>
                </a:cubicBezTo>
                <a:cubicBezTo>
                  <a:pt x="79" y="19"/>
                  <a:pt x="79" y="19"/>
                  <a:pt x="79" y="18"/>
                </a:cubicBezTo>
                <a:cubicBezTo>
                  <a:pt x="83" y="15"/>
                  <a:pt x="87" y="13"/>
                  <a:pt x="90" y="9"/>
                </a:cubicBezTo>
                <a:close/>
              </a:path>
            </a:pathLst>
          </a:custGeom>
          <a:noFill/>
          <a:ln w="9525" cap="flat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56674" tIns="28337" rIns="56674" bIns="28337" numCol="1" anchor="t" anchorCtr="0" compatLnSpc="1">
            <a:prstTxWarp prst="textNoShape">
              <a:avLst/>
            </a:prstTxWarp>
          </a:bodyPr>
          <a:lstStyle/>
          <a:p>
            <a:pPr defTabSz="566745">
              <a:defRPr/>
            </a:pPr>
            <a:endParaRPr lang="id-ID" sz="1116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8" name="Freeform 39">
            <a:extLst>
              <a:ext uri="{FF2B5EF4-FFF2-40B4-BE49-F238E27FC236}">
                <a16:creationId xmlns:a16="http://schemas.microsoft.com/office/drawing/2014/main" id="{C5315691-36AD-42CE-A756-993ED3FBF7B7}"/>
              </a:ext>
            </a:extLst>
          </p:cNvPr>
          <p:cNvSpPr>
            <a:spLocks noEditPoints="1"/>
          </p:cNvSpPr>
          <p:nvPr/>
        </p:nvSpPr>
        <p:spPr bwMode="auto">
          <a:xfrm>
            <a:off x="5635666" y="5949210"/>
            <a:ext cx="132075" cy="126102"/>
          </a:xfrm>
          <a:custGeom>
            <a:avLst/>
            <a:gdLst>
              <a:gd name="T0" fmla="*/ 20 w 84"/>
              <a:gd name="T1" fmla="*/ 80 h 80"/>
              <a:gd name="T2" fmla="*/ 0 w 84"/>
              <a:gd name="T3" fmla="*/ 80 h 80"/>
              <a:gd name="T4" fmla="*/ 0 w 84"/>
              <a:gd name="T5" fmla="*/ 28 h 80"/>
              <a:gd name="T6" fmla="*/ 20 w 84"/>
              <a:gd name="T7" fmla="*/ 28 h 80"/>
              <a:gd name="T8" fmla="*/ 20 w 84"/>
              <a:gd name="T9" fmla="*/ 80 h 80"/>
              <a:gd name="T10" fmla="*/ 10 w 84"/>
              <a:gd name="T11" fmla="*/ 20 h 80"/>
              <a:gd name="T12" fmla="*/ 10 w 84"/>
              <a:gd name="T13" fmla="*/ 20 h 80"/>
              <a:gd name="T14" fmla="*/ 0 w 84"/>
              <a:gd name="T15" fmla="*/ 10 h 80"/>
              <a:gd name="T16" fmla="*/ 10 w 84"/>
              <a:gd name="T17" fmla="*/ 0 h 80"/>
              <a:gd name="T18" fmla="*/ 20 w 84"/>
              <a:gd name="T19" fmla="*/ 10 h 80"/>
              <a:gd name="T20" fmla="*/ 10 w 84"/>
              <a:gd name="T21" fmla="*/ 20 h 80"/>
              <a:gd name="T22" fmla="*/ 56 w 84"/>
              <a:gd name="T23" fmla="*/ 44 h 80"/>
              <a:gd name="T24" fmla="*/ 48 w 84"/>
              <a:gd name="T25" fmla="*/ 52 h 80"/>
              <a:gd name="T26" fmla="*/ 48 w 84"/>
              <a:gd name="T27" fmla="*/ 80 h 80"/>
              <a:gd name="T28" fmla="*/ 28 w 84"/>
              <a:gd name="T29" fmla="*/ 80 h 80"/>
              <a:gd name="T30" fmla="*/ 28 w 84"/>
              <a:gd name="T31" fmla="*/ 28 h 80"/>
              <a:gd name="T32" fmla="*/ 48 w 84"/>
              <a:gd name="T33" fmla="*/ 28 h 80"/>
              <a:gd name="T34" fmla="*/ 48 w 84"/>
              <a:gd name="T35" fmla="*/ 34 h 80"/>
              <a:gd name="T36" fmla="*/ 64 w 84"/>
              <a:gd name="T37" fmla="*/ 28 h 80"/>
              <a:gd name="T38" fmla="*/ 84 w 84"/>
              <a:gd name="T39" fmla="*/ 53 h 80"/>
              <a:gd name="T40" fmla="*/ 84 w 84"/>
              <a:gd name="T41" fmla="*/ 80 h 80"/>
              <a:gd name="T42" fmla="*/ 64 w 84"/>
              <a:gd name="T43" fmla="*/ 80 h 80"/>
              <a:gd name="T44" fmla="*/ 64 w 84"/>
              <a:gd name="T45" fmla="*/ 52 h 80"/>
              <a:gd name="T46" fmla="*/ 56 w 84"/>
              <a:gd name="T47" fmla="*/ 44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4" h="80">
                <a:moveTo>
                  <a:pt x="20" y="80"/>
                </a:moveTo>
                <a:cubicBezTo>
                  <a:pt x="0" y="80"/>
                  <a:pt x="0" y="80"/>
                  <a:pt x="0" y="80"/>
                </a:cubicBezTo>
                <a:cubicBezTo>
                  <a:pt x="0" y="28"/>
                  <a:pt x="0" y="28"/>
                  <a:pt x="0" y="28"/>
                </a:cubicBezTo>
                <a:cubicBezTo>
                  <a:pt x="20" y="28"/>
                  <a:pt x="20" y="28"/>
                  <a:pt x="20" y="28"/>
                </a:cubicBezTo>
                <a:lnTo>
                  <a:pt x="20" y="80"/>
                </a:lnTo>
                <a:close/>
                <a:moveTo>
                  <a:pt x="10" y="20"/>
                </a:moveTo>
                <a:cubicBezTo>
                  <a:pt x="10" y="20"/>
                  <a:pt x="10" y="20"/>
                  <a:pt x="10" y="20"/>
                </a:cubicBezTo>
                <a:cubicBezTo>
                  <a:pt x="4" y="20"/>
                  <a:pt x="0" y="15"/>
                  <a:pt x="0" y="10"/>
                </a:cubicBezTo>
                <a:cubicBezTo>
                  <a:pt x="0" y="5"/>
                  <a:pt x="4" y="0"/>
                  <a:pt x="10" y="0"/>
                </a:cubicBezTo>
                <a:cubicBezTo>
                  <a:pt x="16" y="0"/>
                  <a:pt x="20" y="5"/>
                  <a:pt x="20" y="10"/>
                </a:cubicBezTo>
                <a:cubicBezTo>
                  <a:pt x="20" y="15"/>
                  <a:pt x="16" y="20"/>
                  <a:pt x="10" y="20"/>
                </a:cubicBezTo>
                <a:close/>
                <a:moveTo>
                  <a:pt x="56" y="44"/>
                </a:moveTo>
                <a:cubicBezTo>
                  <a:pt x="52" y="44"/>
                  <a:pt x="48" y="48"/>
                  <a:pt x="48" y="52"/>
                </a:cubicBezTo>
                <a:cubicBezTo>
                  <a:pt x="48" y="80"/>
                  <a:pt x="48" y="80"/>
                  <a:pt x="48" y="80"/>
                </a:cubicBezTo>
                <a:cubicBezTo>
                  <a:pt x="28" y="80"/>
                  <a:pt x="28" y="80"/>
                  <a:pt x="28" y="80"/>
                </a:cubicBezTo>
                <a:cubicBezTo>
                  <a:pt x="28" y="80"/>
                  <a:pt x="28" y="32"/>
                  <a:pt x="28" y="28"/>
                </a:cubicBezTo>
                <a:cubicBezTo>
                  <a:pt x="48" y="28"/>
                  <a:pt x="48" y="28"/>
                  <a:pt x="48" y="28"/>
                </a:cubicBezTo>
                <a:cubicBezTo>
                  <a:pt x="48" y="34"/>
                  <a:pt x="48" y="34"/>
                  <a:pt x="48" y="34"/>
                </a:cubicBezTo>
                <a:cubicBezTo>
                  <a:pt x="48" y="34"/>
                  <a:pt x="54" y="28"/>
                  <a:pt x="64" y="28"/>
                </a:cubicBezTo>
                <a:cubicBezTo>
                  <a:pt x="76" y="28"/>
                  <a:pt x="84" y="37"/>
                  <a:pt x="84" y="53"/>
                </a:cubicBezTo>
                <a:cubicBezTo>
                  <a:pt x="84" y="80"/>
                  <a:pt x="84" y="80"/>
                  <a:pt x="84" y="80"/>
                </a:cubicBezTo>
                <a:cubicBezTo>
                  <a:pt x="64" y="80"/>
                  <a:pt x="64" y="80"/>
                  <a:pt x="64" y="80"/>
                </a:cubicBezTo>
                <a:cubicBezTo>
                  <a:pt x="64" y="52"/>
                  <a:pt x="64" y="52"/>
                  <a:pt x="64" y="52"/>
                </a:cubicBezTo>
                <a:cubicBezTo>
                  <a:pt x="64" y="48"/>
                  <a:pt x="60" y="44"/>
                  <a:pt x="56" y="44"/>
                </a:cubicBezTo>
                <a:close/>
              </a:path>
            </a:pathLst>
          </a:custGeom>
          <a:noFill/>
          <a:ln w="9525" cap="flat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56674" tIns="28337" rIns="56674" bIns="28337" numCol="1" anchor="t" anchorCtr="0" compatLnSpc="1">
            <a:prstTxWarp prst="textNoShape">
              <a:avLst/>
            </a:prstTxWarp>
          </a:bodyPr>
          <a:lstStyle/>
          <a:p>
            <a:pPr defTabSz="566745">
              <a:defRPr/>
            </a:pPr>
            <a:endParaRPr lang="id-ID" sz="1116">
              <a:solidFill>
                <a:prstClr val="black"/>
              </a:solidFill>
              <a:latin typeface="Calibri" panose="020F0502020204030204"/>
            </a:endParaRP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0371171C-4D4D-4F90-9CBC-E604A13C0B46}"/>
              </a:ext>
            </a:extLst>
          </p:cNvPr>
          <p:cNvCxnSpPr/>
          <p:nvPr/>
        </p:nvCxnSpPr>
        <p:spPr>
          <a:xfrm>
            <a:off x="2033059" y="5740268"/>
            <a:ext cx="5199592" cy="0"/>
          </a:xfrm>
          <a:prstGeom prst="line">
            <a:avLst/>
          </a:prstGeom>
          <a:ln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541DCE44-2125-4078-A7C7-3C7E2973FA6A}"/>
              </a:ext>
            </a:extLst>
          </p:cNvPr>
          <p:cNvSpPr txBox="1"/>
          <p:nvPr/>
        </p:nvSpPr>
        <p:spPr>
          <a:xfrm>
            <a:off x="2277135" y="5847473"/>
            <a:ext cx="1487500" cy="3465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826" dirty="0"/>
              <a:t>https://www.facebook.com/emphorasoftaccnu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E6421C2-05C6-4D2D-BB07-83571034091C}"/>
              </a:ext>
            </a:extLst>
          </p:cNvPr>
          <p:cNvSpPr txBox="1"/>
          <p:nvPr/>
        </p:nvSpPr>
        <p:spPr>
          <a:xfrm>
            <a:off x="4041612" y="5910524"/>
            <a:ext cx="1630575" cy="2194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826" dirty="0"/>
              <a:t>https://twitter.com/emphorasoft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1E719535-8FFA-4884-8C28-97AD2592FD1B}"/>
              </a:ext>
            </a:extLst>
          </p:cNvPr>
          <p:cNvSpPr txBox="1"/>
          <p:nvPr/>
        </p:nvSpPr>
        <p:spPr>
          <a:xfrm>
            <a:off x="5813096" y="5871838"/>
            <a:ext cx="1487500" cy="473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826" dirty="0"/>
              <a:t>https://www.linkedin.com/company/emphora-soft-pvt-ltd/mycompany/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3009961E-C445-4CE0-AEA0-0B7AC980DEEC}"/>
              </a:ext>
            </a:extLst>
          </p:cNvPr>
          <p:cNvSpPr txBox="1"/>
          <p:nvPr/>
        </p:nvSpPr>
        <p:spPr>
          <a:xfrm>
            <a:off x="5639937" y="5321643"/>
            <a:ext cx="1415772" cy="2450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92" dirty="0"/>
              <a:t>www.emphorasoft.com</a:t>
            </a:r>
            <a:endParaRPr lang="en-IN" sz="992" dirty="0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6C056DD0-6859-419B-A55A-1541FA00A6A6}"/>
              </a:ext>
            </a:extLst>
          </p:cNvPr>
          <p:cNvSpPr txBox="1"/>
          <p:nvPr/>
        </p:nvSpPr>
        <p:spPr>
          <a:xfrm>
            <a:off x="4220285" y="5276643"/>
            <a:ext cx="1056700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92" dirty="0"/>
              <a:t>+91-8977004785</a:t>
            </a:r>
          </a:p>
          <a:p>
            <a:r>
              <a:rPr lang="en-US" sz="992" dirty="0"/>
              <a:t>+91-8977004784</a:t>
            </a:r>
            <a:endParaRPr lang="en-IN" sz="992" dirty="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CC081D39-5A9F-4201-BF77-171207DE590F}"/>
              </a:ext>
            </a:extLst>
          </p:cNvPr>
          <p:cNvSpPr txBox="1"/>
          <p:nvPr/>
        </p:nvSpPr>
        <p:spPr>
          <a:xfrm>
            <a:off x="2094571" y="5313302"/>
            <a:ext cx="2125714" cy="245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92" dirty="0"/>
              <a:t>contact.sales@emphorasoft.com</a:t>
            </a:r>
            <a:endParaRPr lang="en-IN" sz="992" dirty="0"/>
          </a:p>
        </p:txBody>
      </p:sp>
      <p:grpSp>
        <p:nvGrpSpPr>
          <p:cNvPr id="170" name="Group 169">
            <a:extLst>
              <a:ext uri="{FF2B5EF4-FFF2-40B4-BE49-F238E27FC236}">
                <a16:creationId xmlns:a16="http://schemas.microsoft.com/office/drawing/2014/main" id="{F56B8B87-D86B-4199-B45E-BC0CD5D31DAB}"/>
              </a:ext>
            </a:extLst>
          </p:cNvPr>
          <p:cNvGrpSpPr/>
          <p:nvPr/>
        </p:nvGrpSpPr>
        <p:grpSpPr>
          <a:xfrm>
            <a:off x="2904963" y="4694721"/>
            <a:ext cx="506629" cy="506629"/>
            <a:chOff x="966878" y="3283192"/>
            <a:chExt cx="613064" cy="613064"/>
          </a:xfrm>
        </p:grpSpPr>
        <p:sp>
          <p:nvSpPr>
            <p:cNvPr id="171" name="Oval 170">
              <a:extLst>
                <a:ext uri="{FF2B5EF4-FFF2-40B4-BE49-F238E27FC236}">
                  <a16:creationId xmlns:a16="http://schemas.microsoft.com/office/drawing/2014/main" id="{3E6C08FC-F3C1-4480-A235-5F17BBB6C498}"/>
                </a:ext>
              </a:extLst>
            </p:cNvPr>
            <p:cNvSpPr/>
            <p:nvPr/>
          </p:nvSpPr>
          <p:spPr>
            <a:xfrm>
              <a:off x="966878" y="3283192"/>
              <a:ext cx="613064" cy="613064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88" dirty="0"/>
            </a:p>
          </p:txBody>
        </p:sp>
        <p:sp>
          <p:nvSpPr>
            <p:cNvPr id="172" name="Oval 171">
              <a:extLst>
                <a:ext uri="{FF2B5EF4-FFF2-40B4-BE49-F238E27FC236}">
                  <a16:creationId xmlns:a16="http://schemas.microsoft.com/office/drawing/2014/main" id="{F470F1C7-7230-4B7B-87BE-CDAB700F6D26}"/>
                </a:ext>
              </a:extLst>
            </p:cNvPr>
            <p:cNvSpPr/>
            <p:nvPr/>
          </p:nvSpPr>
          <p:spPr>
            <a:xfrm>
              <a:off x="1065130" y="3381444"/>
              <a:ext cx="416560" cy="41656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  <a:effectLst>
              <a:outerShdw blurRad="63500" sx="102000" sy="102000" algn="ctr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88">
                <a:solidFill>
                  <a:srgbClr val="FFFF00"/>
                </a:solidFill>
              </a:endParaRPr>
            </a:p>
          </p:txBody>
        </p:sp>
        <p:grpSp>
          <p:nvGrpSpPr>
            <p:cNvPr id="173" name="Group 172">
              <a:extLst>
                <a:ext uri="{FF2B5EF4-FFF2-40B4-BE49-F238E27FC236}">
                  <a16:creationId xmlns:a16="http://schemas.microsoft.com/office/drawing/2014/main" id="{DAA54D61-A955-48FD-ABEC-0DEDB8DA721B}"/>
                </a:ext>
              </a:extLst>
            </p:cNvPr>
            <p:cNvGrpSpPr/>
            <p:nvPr/>
          </p:nvGrpSpPr>
          <p:grpSpPr>
            <a:xfrm>
              <a:off x="1169610" y="3520350"/>
              <a:ext cx="207600" cy="138748"/>
              <a:chOff x="4135438" y="3676651"/>
              <a:chExt cx="315913" cy="211138"/>
            </a:xfrm>
          </p:grpSpPr>
          <p:sp>
            <p:nvSpPr>
              <p:cNvPr id="174" name="Freeform 41">
                <a:extLst>
                  <a:ext uri="{FF2B5EF4-FFF2-40B4-BE49-F238E27FC236}">
                    <a16:creationId xmlns:a16="http://schemas.microsoft.com/office/drawing/2014/main" id="{F05692EA-8909-4901-8264-AA44ED0C86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35438" y="3676651"/>
                <a:ext cx="315913" cy="211138"/>
              </a:xfrm>
              <a:custGeom>
                <a:avLst/>
                <a:gdLst>
                  <a:gd name="T0" fmla="*/ 84 w 84"/>
                  <a:gd name="T1" fmla="*/ 50 h 56"/>
                  <a:gd name="T2" fmla="*/ 78 w 84"/>
                  <a:gd name="T3" fmla="*/ 56 h 56"/>
                  <a:gd name="T4" fmla="*/ 6 w 84"/>
                  <a:gd name="T5" fmla="*/ 56 h 56"/>
                  <a:gd name="T6" fmla="*/ 0 w 84"/>
                  <a:gd name="T7" fmla="*/ 50 h 56"/>
                  <a:gd name="T8" fmla="*/ 0 w 84"/>
                  <a:gd name="T9" fmla="*/ 6 h 56"/>
                  <a:gd name="T10" fmla="*/ 6 w 84"/>
                  <a:gd name="T11" fmla="*/ 0 h 56"/>
                  <a:gd name="T12" fmla="*/ 78 w 84"/>
                  <a:gd name="T13" fmla="*/ 0 h 56"/>
                  <a:gd name="T14" fmla="*/ 84 w 84"/>
                  <a:gd name="T15" fmla="*/ 6 h 56"/>
                  <a:gd name="T16" fmla="*/ 84 w 84"/>
                  <a:gd name="T17" fmla="*/ 5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4" h="56">
                    <a:moveTo>
                      <a:pt x="84" y="50"/>
                    </a:moveTo>
                    <a:cubicBezTo>
                      <a:pt x="84" y="53"/>
                      <a:pt x="81" y="56"/>
                      <a:pt x="78" y="56"/>
                    </a:cubicBezTo>
                    <a:cubicBezTo>
                      <a:pt x="6" y="56"/>
                      <a:pt x="6" y="56"/>
                      <a:pt x="6" y="56"/>
                    </a:cubicBezTo>
                    <a:cubicBezTo>
                      <a:pt x="3" y="56"/>
                      <a:pt x="0" y="53"/>
                      <a:pt x="0" y="50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3"/>
                      <a:pt x="3" y="0"/>
                      <a:pt x="6" y="0"/>
                    </a:cubicBezTo>
                    <a:cubicBezTo>
                      <a:pt x="78" y="0"/>
                      <a:pt x="78" y="0"/>
                      <a:pt x="78" y="0"/>
                    </a:cubicBezTo>
                    <a:cubicBezTo>
                      <a:pt x="81" y="0"/>
                      <a:pt x="84" y="3"/>
                      <a:pt x="84" y="6"/>
                    </a:cubicBezTo>
                    <a:lnTo>
                      <a:pt x="84" y="5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accent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75565" tIns="37783" rIns="75565" bIns="37783" numCol="1" anchor="t" anchorCtr="0" compatLnSpc="1">
                <a:prstTxWarp prst="textNoShape">
                  <a:avLst/>
                </a:prstTxWarp>
              </a:bodyPr>
              <a:lstStyle/>
              <a:p>
                <a:pPr defTabSz="755660">
                  <a:defRPr/>
                </a:pPr>
                <a:endParaRPr lang="id-ID" sz="1488">
                  <a:latin typeface="Calibri" panose="020F0502020204030204"/>
                </a:endParaRPr>
              </a:p>
            </p:txBody>
          </p:sp>
          <p:sp>
            <p:nvSpPr>
              <p:cNvPr id="175" name="Freeform 42">
                <a:extLst>
                  <a:ext uri="{FF2B5EF4-FFF2-40B4-BE49-F238E27FC236}">
                    <a16:creationId xmlns:a16="http://schemas.microsoft.com/office/drawing/2014/main" id="{94511652-E33C-4D25-8C9E-1032796B13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43376" y="3684589"/>
                <a:ext cx="300038" cy="120650"/>
              </a:xfrm>
              <a:custGeom>
                <a:avLst/>
                <a:gdLst>
                  <a:gd name="T0" fmla="*/ 189 w 189"/>
                  <a:gd name="T1" fmla="*/ 0 h 76"/>
                  <a:gd name="T2" fmla="*/ 94 w 189"/>
                  <a:gd name="T3" fmla="*/ 76 h 76"/>
                  <a:gd name="T4" fmla="*/ 0 w 189"/>
                  <a:gd name="T5" fmla="*/ 0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9" h="76">
                    <a:moveTo>
                      <a:pt x="189" y="0"/>
                    </a:moveTo>
                    <a:lnTo>
                      <a:pt x="94" y="7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chemeClr val="accent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75565" tIns="37783" rIns="75565" bIns="37783" numCol="1" anchor="t" anchorCtr="0" compatLnSpc="1">
                <a:prstTxWarp prst="textNoShape">
                  <a:avLst/>
                </a:prstTxWarp>
              </a:bodyPr>
              <a:lstStyle/>
              <a:p>
                <a:pPr defTabSz="755660">
                  <a:defRPr/>
                </a:pPr>
                <a:endParaRPr lang="id-ID" sz="1488">
                  <a:latin typeface="Calibri" panose="020F0502020204030204"/>
                </a:endParaRPr>
              </a:p>
            </p:txBody>
          </p:sp>
        </p:grp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342AD09C-3234-4D00-B282-34FA6AA19739}"/>
              </a:ext>
            </a:extLst>
          </p:cNvPr>
          <p:cNvGrpSpPr/>
          <p:nvPr/>
        </p:nvGrpSpPr>
        <p:grpSpPr>
          <a:xfrm>
            <a:off x="4487057" y="4679984"/>
            <a:ext cx="506629" cy="506629"/>
            <a:chOff x="3584283" y="3554499"/>
            <a:chExt cx="613064" cy="613064"/>
          </a:xfrm>
        </p:grpSpPr>
        <p:grpSp>
          <p:nvGrpSpPr>
            <p:cNvPr id="177" name="Group 176">
              <a:extLst>
                <a:ext uri="{FF2B5EF4-FFF2-40B4-BE49-F238E27FC236}">
                  <a16:creationId xmlns:a16="http://schemas.microsoft.com/office/drawing/2014/main" id="{09653202-C3AA-43EA-8C9E-E2AC7F51EF92}"/>
                </a:ext>
              </a:extLst>
            </p:cNvPr>
            <p:cNvGrpSpPr/>
            <p:nvPr/>
          </p:nvGrpSpPr>
          <p:grpSpPr>
            <a:xfrm>
              <a:off x="3584283" y="3554499"/>
              <a:ext cx="613064" cy="613064"/>
              <a:chOff x="2855881" y="3249980"/>
              <a:chExt cx="613064" cy="613064"/>
            </a:xfrm>
          </p:grpSpPr>
          <p:sp>
            <p:nvSpPr>
              <p:cNvPr id="181" name="Oval 180">
                <a:extLst>
                  <a:ext uri="{FF2B5EF4-FFF2-40B4-BE49-F238E27FC236}">
                    <a16:creationId xmlns:a16="http://schemas.microsoft.com/office/drawing/2014/main" id="{A6A64C16-C9DB-4DDC-9199-867949094B89}"/>
                  </a:ext>
                </a:extLst>
              </p:cNvPr>
              <p:cNvSpPr/>
              <p:nvPr/>
            </p:nvSpPr>
            <p:spPr>
              <a:xfrm>
                <a:off x="2855881" y="3249980"/>
                <a:ext cx="613064" cy="613064"/>
              </a:xfrm>
              <a:prstGeom prst="ellipse">
                <a:avLst/>
              </a:prstGeom>
              <a:solidFill>
                <a:schemeClr val="bg1">
                  <a:alpha val="5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8" dirty="0"/>
              </a:p>
            </p:txBody>
          </p:sp>
          <p:sp>
            <p:nvSpPr>
              <p:cNvPr id="182" name="Oval 181">
                <a:extLst>
                  <a:ext uri="{FF2B5EF4-FFF2-40B4-BE49-F238E27FC236}">
                    <a16:creationId xmlns:a16="http://schemas.microsoft.com/office/drawing/2014/main" id="{E5324947-A3A5-428C-8789-F10DEDCC4FD1}"/>
                  </a:ext>
                </a:extLst>
              </p:cNvPr>
              <p:cNvSpPr/>
              <p:nvPr/>
            </p:nvSpPr>
            <p:spPr>
              <a:xfrm>
                <a:off x="2954133" y="3348232"/>
                <a:ext cx="416560" cy="41656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  <a:effectLst>
                <a:outerShdw blurRad="63500" sx="102000" sy="102000" algn="ctr" rotWithShape="0">
                  <a:prstClr val="black">
                    <a:alpha val="1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8"/>
              </a:p>
            </p:txBody>
          </p:sp>
        </p:grpSp>
        <p:grpSp>
          <p:nvGrpSpPr>
            <p:cNvPr id="178" name="Group 177">
              <a:extLst>
                <a:ext uri="{FF2B5EF4-FFF2-40B4-BE49-F238E27FC236}">
                  <a16:creationId xmlns:a16="http://schemas.microsoft.com/office/drawing/2014/main" id="{BB495193-6ED5-42C3-93C1-E6DB1915C98A}"/>
                </a:ext>
              </a:extLst>
            </p:cNvPr>
            <p:cNvGrpSpPr/>
            <p:nvPr/>
          </p:nvGrpSpPr>
          <p:grpSpPr>
            <a:xfrm>
              <a:off x="3778624" y="3748840"/>
              <a:ext cx="224383" cy="224383"/>
              <a:chOff x="3398838" y="2894013"/>
              <a:chExt cx="346075" cy="346075"/>
            </a:xfrm>
          </p:grpSpPr>
          <p:sp>
            <p:nvSpPr>
              <p:cNvPr id="179" name="Freeform 15">
                <a:extLst>
                  <a:ext uri="{FF2B5EF4-FFF2-40B4-BE49-F238E27FC236}">
                    <a16:creationId xmlns:a16="http://schemas.microsoft.com/office/drawing/2014/main" id="{BD2978F4-9DDD-40F1-A02B-BA3E2713DD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2338" y="2959101"/>
                <a:ext cx="219075" cy="217488"/>
              </a:xfrm>
              <a:custGeom>
                <a:avLst/>
                <a:gdLst>
                  <a:gd name="T0" fmla="*/ 22 w 58"/>
                  <a:gd name="T1" fmla="*/ 17 h 58"/>
                  <a:gd name="T2" fmla="*/ 22 w 58"/>
                  <a:gd name="T3" fmla="*/ 8 h 58"/>
                  <a:gd name="T4" fmla="*/ 16 w 58"/>
                  <a:gd name="T5" fmla="*/ 2 h 58"/>
                  <a:gd name="T6" fmla="*/ 7 w 58"/>
                  <a:gd name="T7" fmla="*/ 3 h 58"/>
                  <a:gd name="T8" fmla="*/ 4 w 58"/>
                  <a:gd name="T9" fmla="*/ 6 h 58"/>
                  <a:gd name="T10" fmla="*/ 2 w 58"/>
                  <a:gd name="T11" fmla="*/ 18 h 58"/>
                  <a:gd name="T12" fmla="*/ 40 w 58"/>
                  <a:gd name="T13" fmla="*/ 56 h 58"/>
                  <a:gd name="T14" fmla="*/ 52 w 58"/>
                  <a:gd name="T15" fmla="*/ 54 h 58"/>
                  <a:gd name="T16" fmla="*/ 55 w 58"/>
                  <a:gd name="T17" fmla="*/ 51 h 58"/>
                  <a:gd name="T18" fmla="*/ 56 w 58"/>
                  <a:gd name="T19" fmla="*/ 42 h 58"/>
                  <a:gd name="T20" fmla="*/ 50 w 58"/>
                  <a:gd name="T21" fmla="*/ 36 h 58"/>
                  <a:gd name="T22" fmla="*/ 41 w 58"/>
                  <a:gd name="T23" fmla="*/ 36 h 58"/>
                  <a:gd name="T24" fmla="*/ 39 w 58"/>
                  <a:gd name="T25" fmla="*/ 38 h 58"/>
                  <a:gd name="T26" fmla="*/ 20 w 58"/>
                  <a:gd name="T27" fmla="*/ 19 h 58"/>
                  <a:gd name="T28" fmla="*/ 22 w 58"/>
                  <a:gd name="T29" fmla="*/ 17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8" h="58">
                    <a:moveTo>
                      <a:pt x="22" y="17"/>
                    </a:moveTo>
                    <a:cubicBezTo>
                      <a:pt x="24" y="15"/>
                      <a:pt x="25" y="11"/>
                      <a:pt x="22" y="8"/>
                    </a:cubicBezTo>
                    <a:cubicBezTo>
                      <a:pt x="16" y="2"/>
                      <a:pt x="16" y="2"/>
                      <a:pt x="16" y="2"/>
                    </a:cubicBezTo>
                    <a:cubicBezTo>
                      <a:pt x="14" y="0"/>
                      <a:pt x="10" y="0"/>
                      <a:pt x="7" y="3"/>
                    </a:cubicBezTo>
                    <a:cubicBezTo>
                      <a:pt x="4" y="6"/>
                      <a:pt x="4" y="6"/>
                      <a:pt x="4" y="6"/>
                    </a:cubicBezTo>
                    <a:cubicBezTo>
                      <a:pt x="0" y="10"/>
                      <a:pt x="0" y="15"/>
                      <a:pt x="2" y="18"/>
                    </a:cubicBezTo>
                    <a:cubicBezTo>
                      <a:pt x="11" y="33"/>
                      <a:pt x="25" y="47"/>
                      <a:pt x="40" y="56"/>
                    </a:cubicBezTo>
                    <a:cubicBezTo>
                      <a:pt x="43" y="58"/>
                      <a:pt x="48" y="58"/>
                      <a:pt x="52" y="54"/>
                    </a:cubicBezTo>
                    <a:cubicBezTo>
                      <a:pt x="55" y="51"/>
                      <a:pt x="55" y="51"/>
                      <a:pt x="55" y="51"/>
                    </a:cubicBezTo>
                    <a:cubicBezTo>
                      <a:pt x="58" y="48"/>
                      <a:pt x="58" y="44"/>
                      <a:pt x="56" y="42"/>
                    </a:cubicBezTo>
                    <a:cubicBezTo>
                      <a:pt x="50" y="36"/>
                      <a:pt x="50" y="36"/>
                      <a:pt x="50" y="36"/>
                    </a:cubicBezTo>
                    <a:cubicBezTo>
                      <a:pt x="47" y="33"/>
                      <a:pt x="43" y="34"/>
                      <a:pt x="41" y="36"/>
                    </a:cubicBezTo>
                    <a:cubicBezTo>
                      <a:pt x="39" y="38"/>
                      <a:pt x="39" y="38"/>
                      <a:pt x="39" y="38"/>
                    </a:cubicBezTo>
                    <a:cubicBezTo>
                      <a:pt x="32" y="33"/>
                      <a:pt x="25" y="26"/>
                      <a:pt x="20" y="19"/>
                    </a:cubicBezTo>
                    <a:lnTo>
                      <a:pt x="22" y="17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accent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75565" tIns="37783" rIns="75565" bIns="37783" numCol="1" anchor="t" anchorCtr="0" compatLnSpc="1">
                <a:prstTxWarp prst="textNoShape">
                  <a:avLst/>
                </a:prstTxWarp>
              </a:bodyPr>
              <a:lstStyle/>
              <a:p>
                <a:pPr defTabSz="755660">
                  <a:defRPr/>
                </a:pPr>
                <a:endParaRPr lang="id-ID" sz="1488">
                  <a:latin typeface="Calibri" panose="020F0502020204030204"/>
                </a:endParaRPr>
              </a:p>
            </p:txBody>
          </p:sp>
          <p:sp>
            <p:nvSpPr>
              <p:cNvPr id="180" name="Freeform 16">
                <a:extLst>
                  <a:ext uri="{FF2B5EF4-FFF2-40B4-BE49-F238E27FC236}">
                    <a16:creationId xmlns:a16="http://schemas.microsoft.com/office/drawing/2014/main" id="{3C7B1AEE-7E64-4E98-BB2C-25106FB00C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8838" y="2894013"/>
                <a:ext cx="346075" cy="346075"/>
              </a:xfrm>
              <a:custGeom>
                <a:avLst/>
                <a:gdLst>
                  <a:gd name="T0" fmla="*/ 70 w 92"/>
                  <a:gd name="T1" fmla="*/ 70 h 92"/>
                  <a:gd name="T2" fmla="*/ 46 w 92"/>
                  <a:gd name="T3" fmla="*/ 92 h 92"/>
                  <a:gd name="T4" fmla="*/ 0 w 92"/>
                  <a:gd name="T5" fmla="*/ 46 h 92"/>
                  <a:gd name="T6" fmla="*/ 46 w 92"/>
                  <a:gd name="T7" fmla="*/ 0 h 92"/>
                  <a:gd name="T8" fmla="*/ 92 w 92"/>
                  <a:gd name="T9" fmla="*/ 46 h 92"/>
                  <a:gd name="T10" fmla="*/ 84 w 92"/>
                  <a:gd name="T11" fmla="*/ 72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2" h="92">
                    <a:moveTo>
                      <a:pt x="70" y="70"/>
                    </a:moveTo>
                    <a:cubicBezTo>
                      <a:pt x="72" y="72"/>
                      <a:pt x="76" y="92"/>
                      <a:pt x="46" y="92"/>
                    </a:cubicBezTo>
                    <a:cubicBezTo>
                      <a:pt x="21" y="92"/>
                      <a:pt x="0" y="71"/>
                      <a:pt x="0" y="46"/>
                    </a:cubicBezTo>
                    <a:cubicBezTo>
                      <a:pt x="0" y="21"/>
                      <a:pt x="21" y="0"/>
                      <a:pt x="46" y="0"/>
                    </a:cubicBezTo>
                    <a:cubicBezTo>
                      <a:pt x="71" y="0"/>
                      <a:pt x="92" y="21"/>
                      <a:pt x="92" y="46"/>
                    </a:cubicBezTo>
                    <a:cubicBezTo>
                      <a:pt x="92" y="56"/>
                      <a:pt x="89" y="65"/>
                      <a:pt x="84" y="72"/>
                    </a:cubicBezTo>
                  </a:path>
                </a:pathLst>
              </a:custGeom>
              <a:noFill/>
              <a:ln w="12700" cap="rnd">
                <a:solidFill>
                  <a:schemeClr val="accent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75565" tIns="37783" rIns="75565" bIns="37783" numCol="1" anchor="t" anchorCtr="0" compatLnSpc="1">
                <a:prstTxWarp prst="textNoShape">
                  <a:avLst/>
                </a:prstTxWarp>
              </a:bodyPr>
              <a:lstStyle/>
              <a:p>
                <a:pPr defTabSz="755660">
                  <a:defRPr/>
                </a:pPr>
                <a:endParaRPr lang="id-ID" sz="1488">
                  <a:latin typeface="Calibri" panose="020F0502020204030204"/>
                </a:endParaRPr>
              </a:p>
            </p:txBody>
          </p:sp>
        </p:grpSp>
      </p:grpSp>
      <p:grpSp>
        <p:nvGrpSpPr>
          <p:cNvPr id="183" name="Group 182">
            <a:extLst>
              <a:ext uri="{FF2B5EF4-FFF2-40B4-BE49-F238E27FC236}">
                <a16:creationId xmlns:a16="http://schemas.microsoft.com/office/drawing/2014/main" id="{59FF9535-3AD8-4C35-8D16-C55676A0EA4E}"/>
              </a:ext>
            </a:extLst>
          </p:cNvPr>
          <p:cNvGrpSpPr/>
          <p:nvPr/>
        </p:nvGrpSpPr>
        <p:grpSpPr>
          <a:xfrm>
            <a:off x="6177465" y="4705004"/>
            <a:ext cx="506629" cy="506629"/>
            <a:chOff x="5588624" y="3420297"/>
            <a:chExt cx="613064" cy="613064"/>
          </a:xfrm>
        </p:grpSpPr>
        <p:grpSp>
          <p:nvGrpSpPr>
            <p:cNvPr id="184" name="Group 183">
              <a:extLst>
                <a:ext uri="{FF2B5EF4-FFF2-40B4-BE49-F238E27FC236}">
                  <a16:creationId xmlns:a16="http://schemas.microsoft.com/office/drawing/2014/main" id="{BF82459A-B839-4967-80EC-F012557FE02D}"/>
                </a:ext>
              </a:extLst>
            </p:cNvPr>
            <p:cNvGrpSpPr/>
            <p:nvPr/>
          </p:nvGrpSpPr>
          <p:grpSpPr>
            <a:xfrm>
              <a:off x="5588624" y="3420297"/>
              <a:ext cx="613064" cy="613064"/>
              <a:chOff x="2855881" y="3249980"/>
              <a:chExt cx="613064" cy="613064"/>
            </a:xfrm>
          </p:grpSpPr>
          <p:sp>
            <p:nvSpPr>
              <p:cNvPr id="198" name="Oval 197">
                <a:extLst>
                  <a:ext uri="{FF2B5EF4-FFF2-40B4-BE49-F238E27FC236}">
                    <a16:creationId xmlns:a16="http://schemas.microsoft.com/office/drawing/2014/main" id="{824309AA-A644-4399-991A-5ECEC84E96CB}"/>
                  </a:ext>
                </a:extLst>
              </p:cNvPr>
              <p:cNvSpPr/>
              <p:nvPr/>
            </p:nvSpPr>
            <p:spPr>
              <a:xfrm>
                <a:off x="2855881" y="3249980"/>
                <a:ext cx="613064" cy="613064"/>
              </a:xfrm>
              <a:prstGeom prst="ellipse">
                <a:avLst/>
              </a:prstGeom>
              <a:solidFill>
                <a:schemeClr val="bg1">
                  <a:alpha val="5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8" dirty="0"/>
              </a:p>
            </p:txBody>
          </p:sp>
          <p:sp>
            <p:nvSpPr>
              <p:cNvPr id="199" name="Oval 198">
                <a:extLst>
                  <a:ext uri="{FF2B5EF4-FFF2-40B4-BE49-F238E27FC236}">
                    <a16:creationId xmlns:a16="http://schemas.microsoft.com/office/drawing/2014/main" id="{AB369B35-DE5D-4835-A7E9-D45C6874137C}"/>
                  </a:ext>
                </a:extLst>
              </p:cNvPr>
              <p:cNvSpPr/>
              <p:nvPr/>
            </p:nvSpPr>
            <p:spPr>
              <a:xfrm>
                <a:off x="2954133" y="3348232"/>
                <a:ext cx="416560" cy="41656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  <a:effectLst>
                <a:outerShdw blurRad="63500" sx="102000" sy="102000" algn="ctr" rotWithShape="0">
                  <a:prstClr val="black">
                    <a:alpha val="1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8" dirty="0"/>
              </a:p>
            </p:txBody>
          </p:sp>
        </p:grpSp>
        <p:grpSp>
          <p:nvGrpSpPr>
            <p:cNvPr id="185" name="Group 184">
              <a:extLst>
                <a:ext uri="{FF2B5EF4-FFF2-40B4-BE49-F238E27FC236}">
                  <a16:creationId xmlns:a16="http://schemas.microsoft.com/office/drawing/2014/main" id="{D7F08F28-B5E1-4520-BFA1-E6187D66E812}"/>
                </a:ext>
              </a:extLst>
            </p:cNvPr>
            <p:cNvGrpSpPr/>
            <p:nvPr/>
          </p:nvGrpSpPr>
          <p:grpSpPr>
            <a:xfrm>
              <a:off x="5747224" y="3597897"/>
              <a:ext cx="295865" cy="257864"/>
              <a:chOff x="5562600" y="1833563"/>
              <a:chExt cx="346075" cy="301625"/>
            </a:xfrm>
          </p:grpSpPr>
          <p:sp>
            <p:nvSpPr>
              <p:cNvPr id="186" name="Rectangle 221">
                <a:extLst>
                  <a:ext uri="{FF2B5EF4-FFF2-40B4-BE49-F238E27FC236}">
                    <a16:creationId xmlns:a16="http://schemas.microsoft.com/office/drawing/2014/main" id="{E0EB773F-3EA6-4B59-8E18-AB32A25490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62600" y="1931988"/>
                <a:ext cx="346075" cy="104775"/>
              </a:xfrm>
              <a:prstGeom prst="rect">
                <a:avLst/>
              </a:prstGeom>
              <a:noFill/>
              <a:ln w="12700" cap="rnd">
                <a:solidFill>
                  <a:schemeClr val="accent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75565" tIns="37783" rIns="75565" bIns="37783" numCol="1" anchor="t" anchorCtr="0" compatLnSpc="1">
                <a:prstTxWarp prst="textNoShape">
                  <a:avLst/>
                </a:prstTxWarp>
              </a:bodyPr>
              <a:lstStyle/>
              <a:p>
                <a:pPr defTabSz="755660">
                  <a:defRPr/>
                </a:pPr>
                <a:endParaRPr lang="id-ID" sz="1488">
                  <a:latin typeface="Calibri" panose="020F0502020204030204"/>
                </a:endParaRPr>
              </a:p>
            </p:txBody>
          </p:sp>
          <p:sp>
            <p:nvSpPr>
              <p:cNvPr id="187" name="Freeform 222">
                <a:extLst>
                  <a:ext uri="{FF2B5EF4-FFF2-40B4-BE49-F238E27FC236}">
                    <a16:creationId xmlns:a16="http://schemas.microsoft.com/office/drawing/2014/main" id="{ABF81222-5487-4850-8DEA-AC2ACCE875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92763" y="1833563"/>
                <a:ext cx="285750" cy="98425"/>
              </a:xfrm>
              <a:custGeom>
                <a:avLst/>
                <a:gdLst>
                  <a:gd name="T0" fmla="*/ 0 w 76"/>
                  <a:gd name="T1" fmla="*/ 26 h 26"/>
                  <a:gd name="T2" fmla="*/ 36 w 76"/>
                  <a:gd name="T3" fmla="*/ 0 h 26"/>
                  <a:gd name="T4" fmla="*/ 38 w 76"/>
                  <a:gd name="T5" fmla="*/ 0 h 26"/>
                  <a:gd name="T6" fmla="*/ 76 w 76"/>
                  <a:gd name="T7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6" h="26">
                    <a:moveTo>
                      <a:pt x="0" y="26"/>
                    </a:moveTo>
                    <a:cubicBezTo>
                      <a:pt x="5" y="11"/>
                      <a:pt x="20" y="1"/>
                      <a:pt x="36" y="0"/>
                    </a:cubicBezTo>
                    <a:cubicBezTo>
                      <a:pt x="37" y="0"/>
                      <a:pt x="37" y="0"/>
                      <a:pt x="38" y="0"/>
                    </a:cubicBezTo>
                    <a:cubicBezTo>
                      <a:pt x="55" y="0"/>
                      <a:pt x="70" y="11"/>
                      <a:pt x="76" y="26"/>
                    </a:cubicBezTo>
                  </a:path>
                </a:pathLst>
              </a:custGeom>
              <a:noFill/>
              <a:ln w="12700" cap="flat">
                <a:solidFill>
                  <a:schemeClr val="accent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75565" tIns="37783" rIns="75565" bIns="37783" numCol="1" anchor="t" anchorCtr="0" compatLnSpc="1">
                <a:prstTxWarp prst="textNoShape">
                  <a:avLst/>
                </a:prstTxWarp>
              </a:bodyPr>
              <a:lstStyle/>
              <a:p>
                <a:pPr defTabSz="755660">
                  <a:defRPr/>
                </a:pPr>
                <a:endParaRPr lang="id-ID" sz="1488">
                  <a:latin typeface="Calibri" panose="020F0502020204030204"/>
                </a:endParaRPr>
              </a:p>
            </p:txBody>
          </p:sp>
          <p:sp>
            <p:nvSpPr>
              <p:cNvPr id="188" name="Freeform 223">
                <a:extLst>
                  <a:ext uri="{FF2B5EF4-FFF2-40B4-BE49-F238E27FC236}">
                    <a16:creationId xmlns:a16="http://schemas.microsoft.com/office/drawing/2014/main" id="{0C678960-434A-4825-87CA-67825E2DA5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95938" y="2036763"/>
                <a:ext cx="277813" cy="98425"/>
              </a:xfrm>
              <a:custGeom>
                <a:avLst/>
                <a:gdLst>
                  <a:gd name="T0" fmla="*/ 74 w 74"/>
                  <a:gd name="T1" fmla="*/ 0 h 26"/>
                  <a:gd name="T2" fmla="*/ 37 w 74"/>
                  <a:gd name="T3" fmla="*/ 26 h 26"/>
                  <a:gd name="T4" fmla="*/ 0 w 74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4" h="26">
                    <a:moveTo>
                      <a:pt x="74" y="0"/>
                    </a:moveTo>
                    <a:cubicBezTo>
                      <a:pt x="69" y="15"/>
                      <a:pt x="54" y="26"/>
                      <a:pt x="37" y="26"/>
                    </a:cubicBezTo>
                    <a:cubicBezTo>
                      <a:pt x="20" y="26"/>
                      <a:pt x="6" y="15"/>
                      <a:pt x="0" y="0"/>
                    </a:cubicBezTo>
                  </a:path>
                </a:pathLst>
              </a:custGeom>
              <a:noFill/>
              <a:ln w="12700" cap="flat">
                <a:solidFill>
                  <a:schemeClr val="accent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75565" tIns="37783" rIns="75565" bIns="37783" numCol="1" anchor="t" anchorCtr="0" compatLnSpc="1">
                <a:prstTxWarp prst="textNoShape">
                  <a:avLst/>
                </a:prstTxWarp>
              </a:bodyPr>
              <a:lstStyle/>
              <a:p>
                <a:pPr defTabSz="755660">
                  <a:defRPr/>
                </a:pPr>
                <a:endParaRPr lang="id-ID" sz="1488">
                  <a:latin typeface="Calibri" panose="020F0502020204030204"/>
                </a:endParaRPr>
              </a:p>
            </p:txBody>
          </p:sp>
          <p:sp>
            <p:nvSpPr>
              <p:cNvPr id="189" name="Freeform 224">
                <a:extLst>
                  <a:ext uri="{FF2B5EF4-FFF2-40B4-BE49-F238E27FC236}">
                    <a16:creationId xmlns:a16="http://schemas.microsoft.com/office/drawing/2014/main" id="{A694E4C1-264C-4524-A362-53980836AB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78488" y="2036763"/>
                <a:ext cx="49213" cy="98425"/>
              </a:xfrm>
              <a:custGeom>
                <a:avLst/>
                <a:gdLst>
                  <a:gd name="T0" fmla="*/ 0 w 13"/>
                  <a:gd name="T1" fmla="*/ 0 h 26"/>
                  <a:gd name="T2" fmla="*/ 13 w 13"/>
                  <a:gd name="T3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3" h="26">
                    <a:moveTo>
                      <a:pt x="0" y="0"/>
                    </a:moveTo>
                    <a:cubicBezTo>
                      <a:pt x="2" y="9"/>
                      <a:pt x="7" y="17"/>
                      <a:pt x="13" y="26"/>
                    </a:cubicBezTo>
                  </a:path>
                </a:pathLst>
              </a:custGeom>
              <a:noFill/>
              <a:ln w="12700" cap="flat">
                <a:solidFill>
                  <a:schemeClr val="accent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75565" tIns="37783" rIns="75565" bIns="37783" numCol="1" anchor="t" anchorCtr="0" compatLnSpc="1">
                <a:prstTxWarp prst="textNoShape">
                  <a:avLst/>
                </a:prstTxWarp>
              </a:bodyPr>
              <a:lstStyle/>
              <a:p>
                <a:pPr defTabSz="755660">
                  <a:defRPr/>
                </a:pPr>
                <a:endParaRPr lang="id-ID" sz="1488">
                  <a:latin typeface="Calibri" panose="020F0502020204030204"/>
                </a:endParaRPr>
              </a:p>
            </p:txBody>
          </p:sp>
          <p:sp>
            <p:nvSpPr>
              <p:cNvPr id="190" name="Freeform 225">
                <a:extLst>
                  <a:ext uri="{FF2B5EF4-FFF2-40B4-BE49-F238E27FC236}">
                    <a16:creationId xmlns:a16="http://schemas.microsoft.com/office/drawing/2014/main" id="{2044472E-5F0F-45AE-B93D-89498AA508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75313" y="1833563"/>
                <a:ext cx="52388" cy="98425"/>
              </a:xfrm>
              <a:custGeom>
                <a:avLst/>
                <a:gdLst>
                  <a:gd name="T0" fmla="*/ 14 w 14"/>
                  <a:gd name="T1" fmla="*/ 0 h 26"/>
                  <a:gd name="T2" fmla="*/ 0 w 14"/>
                  <a:gd name="T3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" h="26">
                    <a:moveTo>
                      <a:pt x="14" y="0"/>
                    </a:moveTo>
                    <a:cubicBezTo>
                      <a:pt x="7" y="8"/>
                      <a:pt x="2" y="17"/>
                      <a:pt x="0" y="26"/>
                    </a:cubicBezTo>
                  </a:path>
                </a:pathLst>
              </a:custGeom>
              <a:noFill/>
              <a:ln w="12700" cap="flat">
                <a:solidFill>
                  <a:schemeClr val="accent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75565" tIns="37783" rIns="75565" bIns="37783" numCol="1" anchor="t" anchorCtr="0" compatLnSpc="1">
                <a:prstTxWarp prst="textNoShape">
                  <a:avLst/>
                </a:prstTxWarp>
              </a:bodyPr>
              <a:lstStyle/>
              <a:p>
                <a:pPr defTabSz="755660">
                  <a:defRPr/>
                </a:pPr>
                <a:endParaRPr lang="id-ID" sz="1488">
                  <a:latin typeface="Calibri" panose="020F0502020204030204"/>
                </a:endParaRPr>
              </a:p>
            </p:txBody>
          </p:sp>
          <p:sp>
            <p:nvSpPr>
              <p:cNvPr id="191" name="Freeform 226">
                <a:extLst>
                  <a:ext uri="{FF2B5EF4-FFF2-40B4-BE49-F238E27FC236}">
                    <a16:creationId xmlns:a16="http://schemas.microsoft.com/office/drawing/2014/main" id="{8A1BE8C7-967F-43D2-B890-9A2381790F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43575" y="2036763"/>
                <a:ext cx="47625" cy="98425"/>
              </a:xfrm>
              <a:custGeom>
                <a:avLst/>
                <a:gdLst>
                  <a:gd name="T0" fmla="*/ 13 w 13"/>
                  <a:gd name="T1" fmla="*/ 0 h 26"/>
                  <a:gd name="T2" fmla="*/ 0 w 13"/>
                  <a:gd name="T3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3" h="26">
                    <a:moveTo>
                      <a:pt x="13" y="0"/>
                    </a:moveTo>
                    <a:cubicBezTo>
                      <a:pt x="11" y="9"/>
                      <a:pt x="6" y="17"/>
                      <a:pt x="0" y="26"/>
                    </a:cubicBezTo>
                  </a:path>
                </a:pathLst>
              </a:custGeom>
              <a:noFill/>
              <a:ln w="12700" cap="flat">
                <a:solidFill>
                  <a:schemeClr val="accent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75565" tIns="37783" rIns="75565" bIns="37783" numCol="1" anchor="t" anchorCtr="0" compatLnSpc="1">
                <a:prstTxWarp prst="textNoShape">
                  <a:avLst/>
                </a:prstTxWarp>
              </a:bodyPr>
              <a:lstStyle/>
              <a:p>
                <a:pPr defTabSz="755660">
                  <a:defRPr/>
                </a:pPr>
                <a:endParaRPr lang="id-ID" sz="1488">
                  <a:latin typeface="Calibri" panose="020F0502020204030204"/>
                </a:endParaRPr>
              </a:p>
            </p:txBody>
          </p:sp>
          <p:sp>
            <p:nvSpPr>
              <p:cNvPr id="192" name="Freeform 227">
                <a:extLst>
                  <a:ext uri="{FF2B5EF4-FFF2-40B4-BE49-F238E27FC236}">
                    <a16:creationId xmlns:a16="http://schemas.microsoft.com/office/drawing/2014/main" id="{75B8E05E-426A-4111-A5A4-AEE43F7DB2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43575" y="1833563"/>
                <a:ext cx="52388" cy="98425"/>
              </a:xfrm>
              <a:custGeom>
                <a:avLst/>
                <a:gdLst>
                  <a:gd name="T0" fmla="*/ 0 w 14"/>
                  <a:gd name="T1" fmla="*/ 0 h 26"/>
                  <a:gd name="T2" fmla="*/ 14 w 14"/>
                  <a:gd name="T3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" h="26">
                    <a:moveTo>
                      <a:pt x="0" y="0"/>
                    </a:moveTo>
                    <a:cubicBezTo>
                      <a:pt x="7" y="8"/>
                      <a:pt x="12" y="17"/>
                      <a:pt x="14" y="26"/>
                    </a:cubicBezTo>
                  </a:path>
                </a:pathLst>
              </a:custGeom>
              <a:noFill/>
              <a:ln w="12700" cap="flat">
                <a:solidFill>
                  <a:schemeClr val="accent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75565" tIns="37783" rIns="75565" bIns="37783" numCol="1" anchor="t" anchorCtr="0" compatLnSpc="1">
                <a:prstTxWarp prst="textNoShape">
                  <a:avLst/>
                </a:prstTxWarp>
              </a:bodyPr>
              <a:lstStyle/>
              <a:p>
                <a:pPr defTabSz="755660">
                  <a:defRPr/>
                </a:pPr>
                <a:endParaRPr lang="id-ID" sz="1488">
                  <a:latin typeface="Calibri" panose="020F0502020204030204"/>
                </a:endParaRPr>
              </a:p>
            </p:txBody>
          </p:sp>
          <p:sp>
            <p:nvSpPr>
              <p:cNvPr id="193" name="Line 228">
                <a:extLst>
                  <a:ext uri="{FF2B5EF4-FFF2-40B4-BE49-F238E27FC236}">
                    <a16:creationId xmlns:a16="http://schemas.microsoft.com/office/drawing/2014/main" id="{3E5597C3-BFA7-4088-9F63-8E9D0B4884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11813" y="2066925"/>
                <a:ext cx="247650" cy="0"/>
              </a:xfrm>
              <a:prstGeom prst="line">
                <a:avLst/>
              </a:prstGeom>
              <a:noFill/>
              <a:ln w="12700" cap="flat">
                <a:solidFill>
                  <a:schemeClr val="accent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75565" tIns="37783" rIns="75565" bIns="37783" numCol="1" anchor="t" anchorCtr="0" compatLnSpc="1">
                <a:prstTxWarp prst="textNoShape">
                  <a:avLst/>
                </a:prstTxWarp>
              </a:bodyPr>
              <a:lstStyle/>
              <a:p>
                <a:pPr defTabSz="755660">
                  <a:defRPr/>
                </a:pPr>
                <a:endParaRPr lang="id-ID" sz="1488">
                  <a:latin typeface="Calibri" panose="020F0502020204030204"/>
                </a:endParaRPr>
              </a:p>
            </p:txBody>
          </p:sp>
          <p:sp>
            <p:nvSpPr>
              <p:cNvPr id="194" name="Line 229">
                <a:extLst>
                  <a:ext uri="{FF2B5EF4-FFF2-40B4-BE49-F238E27FC236}">
                    <a16:creationId xmlns:a16="http://schemas.microsoft.com/office/drawing/2014/main" id="{47D49025-D4D7-470C-B2CA-B7ECECD5CA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11813" y="1901825"/>
                <a:ext cx="247650" cy="0"/>
              </a:xfrm>
              <a:prstGeom prst="line">
                <a:avLst/>
              </a:prstGeom>
              <a:noFill/>
              <a:ln w="12700" cap="flat">
                <a:solidFill>
                  <a:schemeClr val="accent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75565" tIns="37783" rIns="75565" bIns="37783" numCol="1" anchor="t" anchorCtr="0" compatLnSpc="1">
                <a:prstTxWarp prst="textNoShape">
                  <a:avLst/>
                </a:prstTxWarp>
              </a:bodyPr>
              <a:lstStyle/>
              <a:p>
                <a:pPr defTabSz="755660">
                  <a:defRPr/>
                </a:pPr>
                <a:endParaRPr lang="id-ID" sz="1488">
                  <a:latin typeface="Calibri" panose="020F0502020204030204"/>
                </a:endParaRPr>
              </a:p>
            </p:txBody>
          </p:sp>
          <p:sp>
            <p:nvSpPr>
              <p:cNvPr id="195" name="Freeform 230">
                <a:extLst>
                  <a:ext uri="{FF2B5EF4-FFF2-40B4-BE49-F238E27FC236}">
                    <a16:creationId xmlns:a16="http://schemas.microsoft.com/office/drawing/2014/main" id="{33269AFF-978E-4FF5-9024-4EE4FDD03E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30863" y="1954213"/>
                <a:ext cx="36513" cy="60325"/>
              </a:xfrm>
              <a:custGeom>
                <a:avLst/>
                <a:gdLst>
                  <a:gd name="T0" fmla="*/ 23 w 23"/>
                  <a:gd name="T1" fmla="*/ 0 h 38"/>
                  <a:gd name="T2" fmla="*/ 16 w 23"/>
                  <a:gd name="T3" fmla="*/ 38 h 38"/>
                  <a:gd name="T4" fmla="*/ 12 w 23"/>
                  <a:gd name="T5" fmla="*/ 19 h 38"/>
                  <a:gd name="T6" fmla="*/ 4 w 23"/>
                  <a:gd name="T7" fmla="*/ 38 h 38"/>
                  <a:gd name="T8" fmla="*/ 0 w 23"/>
                  <a:gd name="T9" fmla="*/ 0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" h="38">
                    <a:moveTo>
                      <a:pt x="23" y="0"/>
                    </a:moveTo>
                    <a:lnTo>
                      <a:pt x="16" y="38"/>
                    </a:lnTo>
                    <a:lnTo>
                      <a:pt x="12" y="19"/>
                    </a:lnTo>
                    <a:lnTo>
                      <a:pt x="4" y="38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chemeClr val="accent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75565" tIns="37783" rIns="75565" bIns="37783" numCol="1" anchor="t" anchorCtr="0" compatLnSpc="1">
                <a:prstTxWarp prst="textNoShape">
                  <a:avLst/>
                </a:prstTxWarp>
              </a:bodyPr>
              <a:lstStyle/>
              <a:p>
                <a:pPr defTabSz="755660">
                  <a:defRPr/>
                </a:pPr>
                <a:endParaRPr lang="id-ID" sz="1488">
                  <a:latin typeface="Calibri" panose="020F0502020204030204"/>
                </a:endParaRPr>
              </a:p>
            </p:txBody>
          </p:sp>
          <p:sp>
            <p:nvSpPr>
              <p:cNvPr id="196" name="Freeform 231">
                <a:extLst>
                  <a:ext uri="{FF2B5EF4-FFF2-40B4-BE49-F238E27FC236}">
                    <a16:creationId xmlns:a16="http://schemas.microsoft.com/office/drawing/2014/main" id="{ED353367-F2E9-4B46-82A9-7791507A63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19763" y="1954213"/>
                <a:ext cx="38100" cy="60325"/>
              </a:xfrm>
              <a:custGeom>
                <a:avLst/>
                <a:gdLst>
                  <a:gd name="T0" fmla="*/ 24 w 24"/>
                  <a:gd name="T1" fmla="*/ 0 h 38"/>
                  <a:gd name="T2" fmla="*/ 19 w 24"/>
                  <a:gd name="T3" fmla="*/ 38 h 38"/>
                  <a:gd name="T4" fmla="*/ 12 w 24"/>
                  <a:gd name="T5" fmla="*/ 19 h 38"/>
                  <a:gd name="T6" fmla="*/ 5 w 24"/>
                  <a:gd name="T7" fmla="*/ 38 h 38"/>
                  <a:gd name="T8" fmla="*/ 0 w 24"/>
                  <a:gd name="T9" fmla="*/ 0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38">
                    <a:moveTo>
                      <a:pt x="24" y="0"/>
                    </a:moveTo>
                    <a:lnTo>
                      <a:pt x="19" y="38"/>
                    </a:lnTo>
                    <a:lnTo>
                      <a:pt x="12" y="19"/>
                    </a:lnTo>
                    <a:lnTo>
                      <a:pt x="5" y="38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chemeClr val="accent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75565" tIns="37783" rIns="75565" bIns="37783" numCol="1" anchor="t" anchorCtr="0" compatLnSpc="1">
                <a:prstTxWarp prst="textNoShape">
                  <a:avLst/>
                </a:prstTxWarp>
              </a:bodyPr>
              <a:lstStyle/>
              <a:p>
                <a:pPr defTabSz="755660">
                  <a:defRPr/>
                </a:pPr>
                <a:endParaRPr lang="id-ID" sz="1488">
                  <a:latin typeface="Calibri" panose="020F0502020204030204"/>
                </a:endParaRPr>
              </a:p>
            </p:txBody>
          </p:sp>
          <p:sp>
            <p:nvSpPr>
              <p:cNvPr id="197" name="Freeform 232">
                <a:extLst>
                  <a:ext uri="{FF2B5EF4-FFF2-40B4-BE49-F238E27FC236}">
                    <a16:creationId xmlns:a16="http://schemas.microsoft.com/office/drawing/2014/main" id="{BA97F5A5-F0AF-40FB-90FE-5811F6A1EF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10250" y="1954213"/>
                <a:ext cx="38100" cy="60325"/>
              </a:xfrm>
              <a:custGeom>
                <a:avLst/>
                <a:gdLst>
                  <a:gd name="T0" fmla="*/ 24 w 24"/>
                  <a:gd name="T1" fmla="*/ 0 h 38"/>
                  <a:gd name="T2" fmla="*/ 19 w 24"/>
                  <a:gd name="T3" fmla="*/ 38 h 38"/>
                  <a:gd name="T4" fmla="*/ 12 w 24"/>
                  <a:gd name="T5" fmla="*/ 19 h 38"/>
                  <a:gd name="T6" fmla="*/ 7 w 24"/>
                  <a:gd name="T7" fmla="*/ 38 h 38"/>
                  <a:gd name="T8" fmla="*/ 0 w 24"/>
                  <a:gd name="T9" fmla="*/ 0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38">
                    <a:moveTo>
                      <a:pt x="24" y="0"/>
                    </a:moveTo>
                    <a:lnTo>
                      <a:pt x="19" y="38"/>
                    </a:lnTo>
                    <a:lnTo>
                      <a:pt x="12" y="19"/>
                    </a:lnTo>
                    <a:lnTo>
                      <a:pt x="7" y="38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chemeClr val="accent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75565" tIns="37783" rIns="75565" bIns="37783" numCol="1" anchor="t" anchorCtr="0" compatLnSpc="1">
                <a:prstTxWarp prst="textNoShape">
                  <a:avLst/>
                </a:prstTxWarp>
              </a:bodyPr>
              <a:lstStyle/>
              <a:p>
                <a:pPr defTabSz="755660">
                  <a:defRPr/>
                </a:pPr>
                <a:endParaRPr lang="id-ID" sz="1488">
                  <a:latin typeface="Calibri" panose="020F0502020204030204"/>
                </a:endParaRPr>
              </a:p>
            </p:txBody>
          </p:sp>
        </p:grp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015035EB-A464-41CC-AEAD-7B1D8DFF89E2}"/>
              </a:ext>
            </a:extLst>
          </p:cNvPr>
          <p:cNvSpPr txBox="1"/>
          <p:nvPr/>
        </p:nvSpPr>
        <p:spPr>
          <a:xfrm>
            <a:off x="-8587" y="7299615"/>
            <a:ext cx="7586250" cy="21941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826" b="1" dirty="0">
                <a:solidFill>
                  <a:schemeClr val="bg1"/>
                </a:solidFill>
              </a:rPr>
              <a:t>www.emphorasoft.com</a:t>
            </a:r>
            <a:endParaRPr lang="en-IN" sz="826" b="1" dirty="0">
              <a:solidFill>
                <a:schemeClr val="bg1"/>
              </a:solidFill>
            </a:endParaRPr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765A1ED3-8C19-49F9-B11C-2934DEB2B3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7590" y="3354670"/>
            <a:ext cx="902139" cy="481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710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1067</Words>
  <Application>Microsoft Office PowerPoint</Application>
  <PresentationFormat>Custom</PresentationFormat>
  <Paragraphs>71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Georgia</vt:lpstr>
      <vt:lpstr>Times New Roman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SRAVANI MANYAM</dc:creator>
  <cp:lastModifiedBy>sravs smiley</cp:lastModifiedBy>
  <cp:revision>2</cp:revision>
  <dcterms:created xsi:type="dcterms:W3CDTF">2023-03-23T09:01:36Z</dcterms:created>
  <dcterms:modified xsi:type="dcterms:W3CDTF">2023-03-23T09:26:51Z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2020-06-23T00:00:00Z</vt:filetime>
  </property>
  <property fmtid="{D5CDD505-2E9C-101B-9397-08002B2CF9AE}" pid="3" name="Creator">
    <vt:lpwstr>Adobe InDesign 14.0 (Macintosh)</vt:lpwstr>
  </property>
  <property fmtid="{D5CDD505-2E9C-101B-9397-08002B2CF9AE}" pid="4" name="LastSaved">
    <vt:filetime>2023-03-23T00:00:00Z</vt:filetime>
  </property>
</Properties>
</file>